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0"/>
  </p:notesMasterIdLst>
  <p:sldIdLst>
    <p:sldId id="256" r:id="rId5"/>
    <p:sldId id="263" r:id="rId6"/>
    <p:sldId id="292" r:id="rId7"/>
    <p:sldId id="265" r:id="rId8"/>
    <p:sldId id="266" r:id="rId9"/>
    <p:sldId id="262" r:id="rId10"/>
    <p:sldId id="325" r:id="rId11"/>
    <p:sldId id="264" r:id="rId12"/>
    <p:sldId id="267" r:id="rId13"/>
    <p:sldId id="290" r:id="rId14"/>
    <p:sldId id="332" r:id="rId15"/>
    <p:sldId id="282" r:id="rId16"/>
    <p:sldId id="298" r:id="rId17"/>
    <p:sldId id="299" r:id="rId18"/>
    <p:sldId id="329" r:id="rId19"/>
    <p:sldId id="330" r:id="rId20"/>
    <p:sldId id="300" r:id="rId21"/>
    <p:sldId id="322" r:id="rId22"/>
    <p:sldId id="323" r:id="rId23"/>
    <p:sldId id="324" r:id="rId24"/>
    <p:sldId id="302" r:id="rId25"/>
    <p:sldId id="303" r:id="rId26"/>
    <p:sldId id="313" r:id="rId27"/>
    <p:sldId id="314" r:id="rId28"/>
    <p:sldId id="315" r:id="rId29"/>
    <p:sldId id="316" r:id="rId30"/>
    <p:sldId id="331" r:id="rId31"/>
    <p:sldId id="317" r:id="rId32"/>
    <p:sldId id="318" r:id="rId33"/>
    <p:sldId id="326" r:id="rId34"/>
    <p:sldId id="319" r:id="rId35"/>
    <p:sldId id="304" r:id="rId36"/>
    <p:sldId id="328" r:id="rId37"/>
    <p:sldId id="291" r:id="rId38"/>
    <p:sldId id="294" r:id="rId39"/>
  </p:sldIdLst>
  <p:sldSz cx="12192000" cy="89995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83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3BD74A-853E-C29B-AFD2-1DFAB51FF12E}" name="Elske Faber" initials="" userId="S::e.faber@unicum-huisartsenzorg.nl::66f5f314-291c-43be-9185-dc7dd2fa535f" providerId="AD"/>
  <p188:author id="{6E80D383-1208-8A6F-F3AE-8D8EC2009383}" name="Karin Hermans" initials="KH" userId="S::k.hermans@unicum-huisartsenzorg.nl::2ab69d9b-2e6f-4793-b16b-3677d7157ed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AE"/>
    <a:srgbClr val="32337D"/>
    <a:srgbClr val="A80061"/>
    <a:srgbClr val="289D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F615BA-5B0F-4EDA-98F5-7EAD14B9C84B}" v="2" dt="2026-09-30T09:54:12.51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Stijl, gemiddeld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834"/>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esbeth van Meurs" userId="S::l.van.meurs@uhz.nl::cf040640-2d3c-4ed1-b955-a0cbbe39ee87" providerId="AD" clId="Web-{8412305D-14F8-EC63-F920-4C2031CA307D}"/>
    <pc:docChg chg="modSld">
      <pc:chgData name="Liesbeth van Meurs" userId="S::l.van.meurs@uhz.nl::cf040640-2d3c-4ed1-b955-a0cbbe39ee87" providerId="AD" clId="Web-{8412305D-14F8-EC63-F920-4C2031CA307D}" dt="2026-09-03T07:21:47.222" v="73" actId="20577"/>
      <pc:docMkLst>
        <pc:docMk/>
      </pc:docMkLst>
      <pc:sldChg chg="modSp">
        <pc:chgData name="Liesbeth van Meurs" userId="S::l.van.meurs@uhz.nl::cf040640-2d3c-4ed1-b955-a0cbbe39ee87" providerId="AD" clId="Web-{8412305D-14F8-EC63-F920-4C2031CA307D}" dt="2026-09-03T07:21:47.222" v="73" actId="20577"/>
        <pc:sldMkLst>
          <pc:docMk/>
          <pc:sldMk cId="4242284393" sldId="266"/>
        </pc:sldMkLst>
        <pc:spChg chg="mod">
          <ac:chgData name="Liesbeth van Meurs" userId="S::l.van.meurs@uhz.nl::cf040640-2d3c-4ed1-b955-a0cbbe39ee87" providerId="AD" clId="Web-{8412305D-14F8-EC63-F920-4C2031CA307D}" dt="2026-09-03T07:21:47.222" v="73" actId="20577"/>
          <ac:spMkLst>
            <pc:docMk/>
            <pc:sldMk cId="4242284393" sldId="266"/>
            <ac:spMk id="5" creationId="{F1EED39A-BEE6-1ACA-B9CD-3B6B48BE44B3}"/>
          </ac:spMkLst>
        </pc:spChg>
      </pc:sldChg>
      <pc:sldChg chg="modSp">
        <pc:chgData name="Liesbeth van Meurs" userId="S::l.van.meurs@uhz.nl::cf040640-2d3c-4ed1-b955-a0cbbe39ee87" providerId="AD" clId="Web-{8412305D-14F8-EC63-F920-4C2031CA307D}" dt="2026-09-03T07:21:01.471" v="46" actId="20577"/>
        <pc:sldMkLst>
          <pc:docMk/>
          <pc:sldMk cId="2371947748" sldId="322"/>
        </pc:sldMkLst>
        <pc:spChg chg="mod">
          <ac:chgData name="Liesbeth van Meurs" userId="S::l.van.meurs@uhz.nl::cf040640-2d3c-4ed1-b955-a0cbbe39ee87" providerId="AD" clId="Web-{8412305D-14F8-EC63-F920-4C2031CA307D}" dt="2026-09-03T07:09:37.335" v="43" actId="20577"/>
          <ac:spMkLst>
            <pc:docMk/>
            <pc:sldMk cId="2371947748" sldId="322"/>
            <ac:spMk id="9" creationId="{9605EC7B-CFD8-E2BA-3188-65A25D2BAFB0}"/>
          </ac:spMkLst>
        </pc:spChg>
        <pc:spChg chg="mod">
          <ac:chgData name="Liesbeth van Meurs" userId="S::l.van.meurs@uhz.nl::cf040640-2d3c-4ed1-b955-a0cbbe39ee87" providerId="AD" clId="Web-{8412305D-14F8-EC63-F920-4C2031CA307D}" dt="2026-09-03T07:21:01.471" v="46" actId="20577"/>
          <ac:spMkLst>
            <pc:docMk/>
            <pc:sldMk cId="2371947748" sldId="322"/>
            <ac:spMk id="10" creationId="{21C752B4-4770-7C2A-04C6-4370E64A6531}"/>
          </ac:spMkLst>
        </pc:spChg>
      </pc:sldChg>
      <pc:sldChg chg="modSp">
        <pc:chgData name="Liesbeth van Meurs" userId="S::l.van.meurs@uhz.nl::cf040640-2d3c-4ed1-b955-a0cbbe39ee87" providerId="AD" clId="Web-{8412305D-14F8-EC63-F920-4C2031CA307D}" dt="2026-09-03T07:08:06.863" v="1"/>
        <pc:sldMkLst>
          <pc:docMk/>
          <pc:sldMk cId="3496937703" sldId="329"/>
        </pc:sldMkLst>
        <pc:graphicFrameChg chg="mod modGraphic">
          <ac:chgData name="Liesbeth van Meurs" userId="S::l.van.meurs@uhz.nl::cf040640-2d3c-4ed1-b955-a0cbbe39ee87" providerId="AD" clId="Web-{8412305D-14F8-EC63-F920-4C2031CA307D}" dt="2026-09-03T07:08:06.863" v="1"/>
          <ac:graphicFrameMkLst>
            <pc:docMk/>
            <pc:sldMk cId="3496937703" sldId="329"/>
            <ac:graphicFrameMk id="6" creationId="{38A7B3AD-9C6E-2B40-0401-8ACE9CC5D96A}"/>
          </ac:graphicFrameMkLst>
        </pc:graphicFrameChg>
      </pc:sldChg>
      <pc:sldChg chg="modSp">
        <pc:chgData name="Liesbeth van Meurs" userId="S::l.van.meurs@uhz.nl::cf040640-2d3c-4ed1-b955-a0cbbe39ee87" providerId="AD" clId="Web-{8412305D-14F8-EC63-F920-4C2031CA307D}" dt="2026-09-03T07:08:56.381" v="41"/>
        <pc:sldMkLst>
          <pc:docMk/>
          <pc:sldMk cId="3643480445" sldId="330"/>
        </pc:sldMkLst>
        <pc:graphicFrameChg chg="mod modGraphic">
          <ac:chgData name="Liesbeth van Meurs" userId="S::l.van.meurs@uhz.nl::cf040640-2d3c-4ed1-b955-a0cbbe39ee87" providerId="AD" clId="Web-{8412305D-14F8-EC63-F920-4C2031CA307D}" dt="2026-09-03T07:08:56.381" v="41"/>
          <ac:graphicFrameMkLst>
            <pc:docMk/>
            <pc:sldMk cId="3643480445" sldId="330"/>
            <ac:graphicFrameMk id="6" creationId="{C957A99E-8681-E134-C112-35A65862A48C}"/>
          </ac:graphicFrameMkLst>
        </pc:graphicFrameChg>
      </pc:sldChg>
    </pc:docChg>
  </pc:docChgLst>
  <pc:docChgLst>
    <pc:chgData name="Liesbeth van Meurs" userId="S::l.van.meurs@uhz.nl::cf040640-2d3c-4ed1-b955-a0cbbe39ee87" providerId="AD" clId="Web-{6EA9B6AC-F0FA-3814-42A0-A46DDC470E7C}"/>
    <pc:docChg chg="addSld modSld">
      <pc:chgData name="Liesbeth van Meurs" userId="S::l.van.meurs@uhz.nl::cf040640-2d3c-4ed1-b955-a0cbbe39ee87" providerId="AD" clId="Web-{6EA9B6AC-F0FA-3814-42A0-A46DDC470E7C}" dt="2026-09-15T12:55:31.199" v="521" actId="20577"/>
      <pc:docMkLst>
        <pc:docMk/>
      </pc:docMkLst>
      <pc:sldChg chg="modSp">
        <pc:chgData name="Liesbeth van Meurs" userId="S::l.van.meurs@uhz.nl::cf040640-2d3c-4ed1-b955-a0cbbe39ee87" providerId="AD" clId="Web-{6EA9B6AC-F0FA-3814-42A0-A46DDC470E7C}" dt="2026-09-15T12:55:31.199" v="521" actId="20577"/>
        <pc:sldMkLst>
          <pc:docMk/>
          <pc:sldMk cId="571612477" sldId="263"/>
        </pc:sldMkLst>
        <pc:spChg chg="mod">
          <ac:chgData name="Liesbeth van Meurs" userId="S::l.van.meurs@uhz.nl::cf040640-2d3c-4ed1-b955-a0cbbe39ee87" providerId="AD" clId="Web-{6EA9B6AC-F0FA-3814-42A0-A46DDC470E7C}" dt="2026-09-15T12:55:31.199" v="521" actId="20577"/>
          <ac:spMkLst>
            <pc:docMk/>
            <pc:sldMk cId="571612477" sldId="263"/>
            <ac:spMk id="6" creationId="{059A5696-3FD6-66F5-863C-5C149550646F}"/>
          </ac:spMkLst>
        </pc:spChg>
      </pc:sldChg>
      <pc:sldChg chg="modSp">
        <pc:chgData name="Liesbeth van Meurs" userId="S::l.van.meurs@uhz.nl::cf040640-2d3c-4ed1-b955-a0cbbe39ee87" providerId="AD" clId="Web-{6EA9B6AC-F0FA-3814-42A0-A46DDC470E7C}" dt="2026-09-15T11:46:04.355" v="43" actId="20577"/>
        <pc:sldMkLst>
          <pc:docMk/>
          <pc:sldMk cId="1490441670" sldId="297"/>
        </pc:sldMkLst>
        <pc:spChg chg="mod">
          <ac:chgData name="Liesbeth van Meurs" userId="S::l.van.meurs@uhz.nl::cf040640-2d3c-4ed1-b955-a0cbbe39ee87" providerId="AD" clId="Web-{6EA9B6AC-F0FA-3814-42A0-A46DDC470E7C}" dt="2026-09-15T11:45:07.246" v="29" actId="20577"/>
          <ac:spMkLst>
            <pc:docMk/>
            <pc:sldMk cId="1490441670" sldId="297"/>
            <ac:spMk id="3" creationId="{531E06E4-0444-6C45-469C-3E7F341E0865}"/>
          </ac:spMkLst>
        </pc:spChg>
        <pc:spChg chg="mod">
          <ac:chgData name="Liesbeth van Meurs" userId="S::l.van.meurs@uhz.nl::cf040640-2d3c-4ed1-b955-a0cbbe39ee87" providerId="AD" clId="Web-{6EA9B6AC-F0FA-3814-42A0-A46DDC470E7C}" dt="2026-09-15T11:46:04.355" v="43" actId="20577"/>
          <ac:spMkLst>
            <pc:docMk/>
            <pc:sldMk cId="1490441670" sldId="297"/>
            <ac:spMk id="4" creationId="{F56A996E-DD57-B7E9-E447-364E1E4D31E5}"/>
          </ac:spMkLst>
        </pc:spChg>
      </pc:sldChg>
      <pc:sldChg chg="modSp">
        <pc:chgData name="Liesbeth van Meurs" userId="S::l.van.meurs@uhz.nl::cf040640-2d3c-4ed1-b955-a0cbbe39ee87" providerId="AD" clId="Web-{6EA9B6AC-F0FA-3814-42A0-A46DDC470E7C}" dt="2026-09-15T12:05:33.494" v="113" actId="20577"/>
        <pc:sldMkLst>
          <pc:docMk/>
          <pc:sldMk cId="606848685" sldId="315"/>
        </pc:sldMkLst>
        <pc:spChg chg="mod">
          <ac:chgData name="Liesbeth van Meurs" userId="S::l.van.meurs@uhz.nl::cf040640-2d3c-4ed1-b955-a0cbbe39ee87" providerId="AD" clId="Web-{6EA9B6AC-F0FA-3814-42A0-A46DDC470E7C}" dt="2026-09-15T11:51:54.500" v="62" actId="20577"/>
          <ac:spMkLst>
            <pc:docMk/>
            <pc:sldMk cId="606848685" sldId="315"/>
            <ac:spMk id="9" creationId="{ECBDD316-D8FE-6F17-40ED-F1227553D721}"/>
          </ac:spMkLst>
        </pc:spChg>
        <pc:spChg chg="mod">
          <ac:chgData name="Liesbeth van Meurs" userId="S::l.van.meurs@uhz.nl::cf040640-2d3c-4ed1-b955-a0cbbe39ee87" providerId="AD" clId="Web-{6EA9B6AC-F0FA-3814-42A0-A46DDC470E7C}" dt="2026-09-15T12:05:33.494" v="113" actId="20577"/>
          <ac:spMkLst>
            <pc:docMk/>
            <pc:sldMk cId="606848685" sldId="315"/>
            <ac:spMk id="10" creationId="{49BD5034-4726-A93A-5132-6C8C380543F5}"/>
          </ac:spMkLst>
        </pc:spChg>
        <pc:graphicFrameChg chg="mod modGraphic">
          <ac:chgData name="Liesbeth van Meurs" userId="S::l.van.meurs@uhz.nl::cf040640-2d3c-4ed1-b955-a0cbbe39ee87" providerId="AD" clId="Web-{6EA9B6AC-F0FA-3814-42A0-A46DDC470E7C}" dt="2026-09-15T11:52:12.531" v="68"/>
          <ac:graphicFrameMkLst>
            <pc:docMk/>
            <pc:sldMk cId="606848685" sldId="315"/>
            <ac:graphicFrameMk id="6" creationId="{ADD7C633-C595-01A0-C5AC-BCF545275AF2}"/>
          </ac:graphicFrameMkLst>
        </pc:graphicFrameChg>
      </pc:sldChg>
      <pc:sldChg chg="modSp">
        <pc:chgData name="Liesbeth van Meurs" userId="S::l.van.meurs@uhz.nl::cf040640-2d3c-4ed1-b955-a0cbbe39ee87" providerId="AD" clId="Web-{6EA9B6AC-F0FA-3814-42A0-A46DDC470E7C}" dt="2026-09-15T12:23:24.271" v="276" actId="20577"/>
        <pc:sldMkLst>
          <pc:docMk/>
          <pc:sldMk cId="1138811815" sldId="316"/>
        </pc:sldMkLst>
        <pc:spChg chg="mod">
          <ac:chgData name="Liesbeth van Meurs" userId="S::l.van.meurs@uhz.nl::cf040640-2d3c-4ed1-b955-a0cbbe39ee87" providerId="AD" clId="Web-{6EA9B6AC-F0FA-3814-42A0-A46DDC470E7C}" dt="2026-09-15T12:10:08.731" v="151" actId="20577"/>
          <ac:spMkLst>
            <pc:docMk/>
            <pc:sldMk cId="1138811815" sldId="316"/>
            <ac:spMk id="2" creationId="{3D567DC0-74D6-EC52-D849-3BFBF3015A37}"/>
          </ac:spMkLst>
        </pc:spChg>
        <pc:spChg chg="mod">
          <ac:chgData name="Liesbeth van Meurs" userId="S::l.van.meurs@uhz.nl::cf040640-2d3c-4ed1-b955-a0cbbe39ee87" providerId="AD" clId="Web-{6EA9B6AC-F0FA-3814-42A0-A46DDC470E7C}" dt="2026-09-15T12:14:47.093" v="183" actId="20577"/>
          <ac:spMkLst>
            <pc:docMk/>
            <pc:sldMk cId="1138811815" sldId="316"/>
            <ac:spMk id="9" creationId="{7CD0F2ED-40C8-C7D9-D647-8CFF55FB5981}"/>
          </ac:spMkLst>
        </pc:spChg>
        <pc:spChg chg="mod">
          <ac:chgData name="Liesbeth van Meurs" userId="S::l.van.meurs@uhz.nl::cf040640-2d3c-4ed1-b955-a0cbbe39ee87" providerId="AD" clId="Web-{6EA9B6AC-F0FA-3814-42A0-A46DDC470E7C}" dt="2026-09-15T12:23:24.271" v="276" actId="20577"/>
          <ac:spMkLst>
            <pc:docMk/>
            <pc:sldMk cId="1138811815" sldId="316"/>
            <ac:spMk id="10" creationId="{1453EC6D-0420-9643-8F06-6BDD43D38681}"/>
          </ac:spMkLst>
        </pc:spChg>
        <pc:graphicFrameChg chg="mod modGraphic">
          <ac:chgData name="Liesbeth van Meurs" userId="S::l.van.meurs@uhz.nl::cf040640-2d3c-4ed1-b955-a0cbbe39ee87" providerId="AD" clId="Web-{6EA9B6AC-F0FA-3814-42A0-A46DDC470E7C}" dt="2026-09-15T12:19:47.285" v="273"/>
          <ac:graphicFrameMkLst>
            <pc:docMk/>
            <pc:sldMk cId="1138811815" sldId="316"/>
            <ac:graphicFrameMk id="6" creationId="{FD524B4A-BDBD-3037-01C5-3F1FFC9013C0}"/>
          </ac:graphicFrameMkLst>
        </pc:graphicFrameChg>
      </pc:sldChg>
      <pc:sldChg chg="modSp">
        <pc:chgData name="Liesbeth van Meurs" userId="S::l.van.meurs@uhz.nl::cf040640-2d3c-4ed1-b955-a0cbbe39ee87" providerId="AD" clId="Web-{6EA9B6AC-F0FA-3814-42A0-A46DDC470E7C}" dt="2026-09-15T12:48:45.304" v="474" actId="20577"/>
        <pc:sldMkLst>
          <pc:docMk/>
          <pc:sldMk cId="3677144149" sldId="318"/>
        </pc:sldMkLst>
        <pc:spChg chg="mod">
          <ac:chgData name="Liesbeth van Meurs" userId="S::l.van.meurs@uhz.nl::cf040640-2d3c-4ed1-b955-a0cbbe39ee87" providerId="AD" clId="Web-{6EA9B6AC-F0FA-3814-42A0-A46DDC470E7C}" dt="2026-09-15T12:30:58.651" v="386" actId="20577"/>
          <ac:spMkLst>
            <pc:docMk/>
            <pc:sldMk cId="3677144149" sldId="318"/>
            <ac:spMk id="9" creationId="{29C1C761-0B18-1C01-6AE3-3AE07E0C03DA}"/>
          </ac:spMkLst>
        </pc:spChg>
        <pc:spChg chg="mod">
          <ac:chgData name="Liesbeth van Meurs" userId="S::l.van.meurs@uhz.nl::cf040640-2d3c-4ed1-b955-a0cbbe39ee87" providerId="AD" clId="Web-{6EA9B6AC-F0FA-3814-42A0-A46DDC470E7C}" dt="2026-09-15T12:48:45.304" v="474" actId="20577"/>
          <ac:spMkLst>
            <pc:docMk/>
            <pc:sldMk cId="3677144149" sldId="318"/>
            <ac:spMk id="10" creationId="{EC0503EB-F144-D6FA-D560-BBBD4AE23D11}"/>
          </ac:spMkLst>
        </pc:spChg>
        <pc:graphicFrameChg chg="mod modGraphic">
          <ac:chgData name="Liesbeth van Meurs" userId="S::l.van.meurs@uhz.nl::cf040640-2d3c-4ed1-b955-a0cbbe39ee87" providerId="AD" clId="Web-{6EA9B6AC-F0FA-3814-42A0-A46DDC470E7C}" dt="2026-09-15T12:28:14.197" v="379"/>
          <ac:graphicFrameMkLst>
            <pc:docMk/>
            <pc:sldMk cId="3677144149" sldId="318"/>
            <ac:graphicFrameMk id="6" creationId="{62B0F9B9-53E9-2E64-C3EF-85821D247BD6}"/>
          </ac:graphicFrameMkLst>
        </pc:graphicFrameChg>
      </pc:sldChg>
      <pc:sldChg chg="modSp">
        <pc:chgData name="Liesbeth van Meurs" userId="S::l.van.meurs@uhz.nl::cf040640-2d3c-4ed1-b955-a0cbbe39ee87" providerId="AD" clId="Web-{6EA9B6AC-F0FA-3814-42A0-A46DDC470E7C}" dt="2026-09-15T12:48:54.335" v="476"/>
        <pc:sldMkLst>
          <pc:docMk/>
          <pc:sldMk cId="1430597144" sldId="326"/>
        </pc:sldMkLst>
        <pc:graphicFrameChg chg="mod modGraphic">
          <ac:chgData name="Liesbeth van Meurs" userId="S::l.van.meurs@uhz.nl::cf040640-2d3c-4ed1-b955-a0cbbe39ee87" providerId="AD" clId="Web-{6EA9B6AC-F0FA-3814-42A0-A46DDC470E7C}" dt="2026-09-15T12:48:54.335" v="476"/>
          <ac:graphicFrameMkLst>
            <pc:docMk/>
            <pc:sldMk cId="1430597144" sldId="326"/>
            <ac:graphicFrameMk id="6" creationId="{0308CF5B-B2ED-E617-6302-34F2C2EBDA85}"/>
          </ac:graphicFrameMkLst>
        </pc:graphicFrameChg>
      </pc:sldChg>
      <pc:sldChg chg="modSp">
        <pc:chgData name="Liesbeth van Meurs" userId="S::l.van.meurs@uhz.nl::cf040640-2d3c-4ed1-b955-a0cbbe39ee87" providerId="AD" clId="Web-{6EA9B6AC-F0FA-3814-42A0-A46DDC470E7C}" dt="2026-09-15T12:52:42.822" v="493"/>
        <pc:sldMkLst>
          <pc:docMk/>
          <pc:sldMk cId="4024220290" sldId="328"/>
        </pc:sldMkLst>
        <pc:graphicFrameChg chg="mod modGraphic">
          <ac:chgData name="Liesbeth van Meurs" userId="S::l.van.meurs@uhz.nl::cf040640-2d3c-4ed1-b955-a0cbbe39ee87" providerId="AD" clId="Web-{6EA9B6AC-F0FA-3814-42A0-A46DDC470E7C}" dt="2026-09-15T12:52:42.822" v="493"/>
          <ac:graphicFrameMkLst>
            <pc:docMk/>
            <pc:sldMk cId="4024220290" sldId="328"/>
            <ac:graphicFrameMk id="4" creationId="{9209B358-28DB-BD5A-EAA7-3BF61925C3FC}"/>
          </ac:graphicFrameMkLst>
        </pc:graphicFrameChg>
      </pc:sldChg>
      <pc:sldChg chg="modSp add replId">
        <pc:chgData name="Liesbeth van Meurs" userId="S::l.van.meurs@uhz.nl::cf040640-2d3c-4ed1-b955-a0cbbe39ee87" providerId="AD" clId="Web-{6EA9B6AC-F0FA-3814-42A0-A46DDC470E7C}" dt="2026-09-15T12:48:34.944" v="473" actId="20577"/>
        <pc:sldMkLst>
          <pc:docMk/>
          <pc:sldMk cId="1448728574" sldId="331"/>
        </pc:sldMkLst>
        <pc:spChg chg="mod">
          <ac:chgData name="Liesbeth van Meurs" userId="S::l.van.meurs@uhz.nl::cf040640-2d3c-4ed1-b955-a0cbbe39ee87" providerId="AD" clId="Web-{6EA9B6AC-F0FA-3814-42A0-A46DDC470E7C}" dt="2026-09-15T12:44:49.333" v="409" actId="20577"/>
          <ac:spMkLst>
            <pc:docMk/>
            <pc:sldMk cId="1448728574" sldId="331"/>
            <ac:spMk id="2" creationId="{507D2FD0-CF88-4956-4400-E699D5BF7E45}"/>
          </ac:spMkLst>
        </pc:spChg>
        <pc:spChg chg="mod">
          <ac:chgData name="Liesbeth van Meurs" userId="S::l.van.meurs@uhz.nl::cf040640-2d3c-4ed1-b955-a0cbbe39ee87" providerId="AD" clId="Web-{6EA9B6AC-F0FA-3814-42A0-A46DDC470E7C}" dt="2026-09-15T12:48:22.929" v="468" actId="20577"/>
          <ac:spMkLst>
            <pc:docMk/>
            <pc:sldMk cId="1448728574" sldId="331"/>
            <ac:spMk id="9" creationId="{B3819BC7-A2C4-32D8-77E9-DA150D926B90}"/>
          </ac:spMkLst>
        </pc:spChg>
        <pc:spChg chg="mod">
          <ac:chgData name="Liesbeth van Meurs" userId="S::l.van.meurs@uhz.nl::cf040640-2d3c-4ed1-b955-a0cbbe39ee87" providerId="AD" clId="Web-{6EA9B6AC-F0FA-3814-42A0-A46DDC470E7C}" dt="2026-09-15T12:48:34.944" v="473" actId="20577"/>
          <ac:spMkLst>
            <pc:docMk/>
            <pc:sldMk cId="1448728574" sldId="331"/>
            <ac:spMk id="10" creationId="{C8302CF1-B8E5-50B4-3526-CBAAE2B81623}"/>
          </ac:spMkLst>
        </pc:spChg>
        <pc:graphicFrameChg chg="mod modGraphic">
          <ac:chgData name="Liesbeth van Meurs" userId="S::l.van.meurs@uhz.nl::cf040640-2d3c-4ed1-b955-a0cbbe39ee87" providerId="AD" clId="Web-{6EA9B6AC-F0FA-3814-42A0-A46DDC470E7C}" dt="2026-09-15T12:45:57.412" v="445"/>
          <ac:graphicFrameMkLst>
            <pc:docMk/>
            <pc:sldMk cId="1448728574" sldId="331"/>
            <ac:graphicFrameMk id="6" creationId="{ABA117FD-AB4B-AAFF-827F-20DD74B324DA}"/>
          </ac:graphicFrameMkLst>
        </pc:graphicFrameChg>
      </pc:sldChg>
    </pc:docChg>
  </pc:docChgLst>
  <pc:docChgLst>
    <pc:chgData name="Liesbeth van Meurs" userId="S::l.van.meurs@uhz.nl::cf040640-2d3c-4ed1-b955-a0cbbe39ee87" providerId="AD" clId="Web-{46564F87-E3C0-1C8D-ACB2-B629500CBEE9}"/>
    <pc:docChg chg="modSld">
      <pc:chgData name="Liesbeth van Meurs" userId="S::l.van.meurs@uhz.nl::cf040640-2d3c-4ed1-b955-a0cbbe39ee87" providerId="AD" clId="Web-{46564F87-E3C0-1C8D-ACB2-B629500CBEE9}" dt="2026-09-10T12:52:21.210" v="33" actId="20577"/>
      <pc:docMkLst>
        <pc:docMk/>
      </pc:docMkLst>
      <pc:sldChg chg="modSp">
        <pc:chgData name="Liesbeth van Meurs" userId="S::l.van.meurs@uhz.nl::cf040640-2d3c-4ed1-b955-a0cbbe39ee87" providerId="AD" clId="Web-{46564F87-E3C0-1C8D-ACB2-B629500CBEE9}" dt="2026-09-10T12:52:21.210" v="33" actId="20577"/>
        <pc:sldMkLst>
          <pc:docMk/>
          <pc:sldMk cId="4242284393" sldId="266"/>
        </pc:sldMkLst>
        <pc:spChg chg="mod">
          <ac:chgData name="Liesbeth van Meurs" userId="S::l.van.meurs@uhz.nl::cf040640-2d3c-4ed1-b955-a0cbbe39ee87" providerId="AD" clId="Web-{46564F87-E3C0-1C8D-ACB2-B629500CBEE9}" dt="2026-09-10T12:52:21.210" v="33" actId="20577"/>
          <ac:spMkLst>
            <pc:docMk/>
            <pc:sldMk cId="4242284393" sldId="266"/>
            <ac:spMk id="5" creationId="{F1EED39A-BEE6-1ACA-B9CD-3B6B48BE44B3}"/>
          </ac:spMkLst>
        </pc:spChg>
      </pc:sldChg>
    </pc:docChg>
  </pc:docChgLst>
  <pc:docChgLst>
    <pc:chgData name="Liesbeth van Meurs" userId="S::l.van.meurs@uhz.nl::cf040640-2d3c-4ed1-b955-a0cbbe39ee87" providerId="AD" clId="Web-{D7F4FA48-6F44-95B5-77F0-1A41C84F7981}"/>
    <pc:docChg chg="addSld delSld modSld">
      <pc:chgData name="Liesbeth van Meurs" userId="S::l.van.meurs@uhz.nl::cf040640-2d3c-4ed1-b955-a0cbbe39ee87" providerId="AD" clId="Web-{D7F4FA48-6F44-95B5-77F0-1A41C84F7981}" dt="2026-09-23T14:10:05.991" v="38"/>
      <pc:docMkLst>
        <pc:docMk/>
      </pc:docMkLst>
      <pc:sldChg chg="modSp">
        <pc:chgData name="Liesbeth van Meurs" userId="S::l.van.meurs@uhz.nl::cf040640-2d3c-4ed1-b955-a0cbbe39ee87" providerId="AD" clId="Web-{D7F4FA48-6F44-95B5-77F0-1A41C84F7981}" dt="2026-09-23T14:08:00.107" v="21" actId="20577"/>
        <pc:sldMkLst>
          <pc:docMk/>
          <pc:sldMk cId="2052288095" sldId="265"/>
        </pc:sldMkLst>
        <pc:spChg chg="mod">
          <ac:chgData name="Liesbeth van Meurs" userId="S::l.van.meurs@uhz.nl::cf040640-2d3c-4ed1-b955-a0cbbe39ee87" providerId="AD" clId="Web-{D7F4FA48-6F44-95B5-77F0-1A41C84F7981}" dt="2026-09-23T14:08:00.107" v="21" actId="20577"/>
          <ac:spMkLst>
            <pc:docMk/>
            <pc:sldMk cId="2052288095" sldId="265"/>
            <ac:spMk id="3" creationId="{5188A08C-D9C0-C739-3010-3CCCE93EE4EB}"/>
          </ac:spMkLst>
        </pc:spChg>
      </pc:sldChg>
      <pc:sldChg chg="modSp">
        <pc:chgData name="Liesbeth van Meurs" userId="S::l.van.meurs@uhz.nl::cf040640-2d3c-4ed1-b955-a0cbbe39ee87" providerId="AD" clId="Web-{D7F4FA48-6F44-95B5-77F0-1A41C84F7981}" dt="2026-09-23T14:09:40.302" v="34" actId="20577"/>
        <pc:sldMkLst>
          <pc:docMk/>
          <pc:sldMk cId="1442209532" sldId="267"/>
        </pc:sldMkLst>
        <pc:spChg chg="mod">
          <ac:chgData name="Liesbeth van Meurs" userId="S::l.van.meurs@uhz.nl::cf040640-2d3c-4ed1-b955-a0cbbe39ee87" providerId="AD" clId="Web-{D7F4FA48-6F44-95B5-77F0-1A41C84F7981}" dt="2026-09-23T14:09:40.302" v="34" actId="20577"/>
          <ac:spMkLst>
            <pc:docMk/>
            <pc:sldMk cId="1442209532" sldId="267"/>
            <ac:spMk id="3" creationId="{BED3D29D-8577-EF1E-0D63-A1616ECEB7FC}"/>
          </ac:spMkLst>
        </pc:spChg>
      </pc:sldChg>
      <pc:sldChg chg="modSp">
        <pc:chgData name="Liesbeth van Meurs" userId="S::l.van.meurs@uhz.nl::cf040640-2d3c-4ed1-b955-a0cbbe39ee87" providerId="AD" clId="Web-{D7F4FA48-6F44-95B5-77F0-1A41C84F7981}" dt="2026-09-23T14:07:43.356" v="6" actId="20577"/>
        <pc:sldMkLst>
          <pc:docMk/>
          <pc:sldMk cId="4177001384" sldId="292"/>
        </pc:sldMkLst>
        <pc:spChg chg="mod">
          <ac:chgData name="Liesbeth van Meurs" userId="S::l.van.meurs@uhz.nl::cf040640-2d3c-4ed1-b955-a0cbbe39ee87" providerId="AD" clId="Web-{D7F4FA48-6F44-95B5-77F0-1A41C84F7981}" dt="2026-09-23T14:07:43.356" v="6" actId="20577"/>
          <ac:spMkLst>
            <pc:docMk/>
            <pc:sldMk cId="4177001384" sldId="292"/>
            <ac:spMk id="8" creationId="{C5F1D5ED-E2C8-77EB-5A3B-F185B7C698FF}"/>
          </ac:spMkLst>
        </pc:spChg>
      </pc:sldChg>
      <pc:sldChg chg="del">
        <pc:chgData name="Liesbeth van Meurs" userId="S::l.van.meurs@uhz.nl::cf040640-2d3c-4ed1-b955-a0cbbe39ee87" providerId="AD" clId="Web-{D7F4FA48-6F44-95B5-77F0-1A41C84F7981}" dt="2026-09-23T14:09:49.771" v="36"/>
        <pc:sldMkLst>
          <pc:docMk/>
          <pc:sldMk cId="1490441670" sldId="297"/>
        </pc:sldMkLst>
      </pc:sldChg>
      <pc:sldChg chg="modSp">
        <pc:chgData name="Liesbeth van Meurs" userId="S::l.van.meurs@uhz.nl::cf040640-2d3c-4ed1-b955-a0cbbe39ee87" providerId="AD" clId="Web-{D7F4FA48-6F44-95B5-77F0-1A41C84F7981}" dt="2026-09-23T14:08:41.063" v="26" actId="20577"/>
        <pc:sldMkLst>
          <pc:docMk/>
          <pc:sldMk cId="2306186983" sldId="325"/>
        </pc:sldMkLst>
        <pc:spChg chg="mod">
          <ac:chgData name="Liesbeth van Meurs" userId="S::l.van.meurs@uhz.nl::cf040640-2d3c-4ed1-b955-a0cbbe39ee87" providerId="AD" clId="Web-{D7F4FA48-6F44-95B5-77F0-1A41C84F7981}" dt="2026-09-23T14:08:41.063" v="26" actId="20577"/>
          <ac:spMkLst>
            <pc:docMk/>
            <pc:sldMk cId="2306186983" sldId="325"/>
            <ac:spMk id="7" creationId="{5E96E9BE-55F7-F61D-C8F1-62C50E7348DC}"/>
          </ac:spMkLst>
        </pc:spChg>
      </pc:sldChg>
      <pc:sldChg chg="modSp">
        <pc:chgData name="Liesbeth van Meurs" userId="S::l.van.meurs@uhz.nl::cf040640-2d3c-4ed1-b955-a0cbbe39ee87" providerId="AD" clId="Web-{D7F4FA48-6F44-95B5-77F0-1A41C84F7981}" dt="2026-09-23T14:10:05.991" v="38"/>
        <pc:sldMkLst>
          <pc:docMk/>
          <pc:sldMk cId="4024220290" sldId="328"/>
        </pc:sldMkLst>
        <pc:graphicFrameChg chg="mod modGraphic">
          <ac:chgData name="Liesbeth van Meurs" userId="S::l.van.meurs@uhz.nl::cf040640-2d3c-4ed1-b955-a0cbbe39ee87" providerId="AD" clId="Web-{D7F4FA48-6F44-95B5-77F0-1A41C84F7981}" dt="2026-09-23T14:10:05.991" v="38"/>
          <ac:graphicFrameMkLst>
            <pc:docMk/>
            <pc:sldMk cId="4024220290" sldId="328"/>
            <ac:graphicFrameMk id="4" creationId="{9209B358-28DB-BD5A-EAA7-3BF61925C3FC}"/>
          </ac:graphicFrameMkLst>
        </pc:graphicFrameChg>
      </pc:sldChg>
      <pc:sldChg chg="add">
        <pc:chgData name="Liesbeth van Meurs" userId="S::l.van.meurs@uhz.nl::cf040640-2d3c-4ed1-b955-a0cbbe39ee87" providerId="AD" clId="Web-{D7F4FA48-6F44-95B5-77F0-1A41C84F7981}" dt="2026-09-23T14:09:45.114" v="35"/>
        <pc:sldMkLst>
          <pc:docMk/>
          <pc:sldMk cId="4060128361" sldId="332"/>
        </pc:sldMkLst>
      </pc:sldChg>
    </pc:docChg>
  </pc:docChgLst>
  <pc:docChgLst>
    <pc:chgData name="Liesbeth van Meurs" userId="S::l.van.meurs@uhz.nl::cf040640-2d3c-4ed1-b955-a0cbbe39ee87" providerId="AD" clId="Web-{E470F0DC-C5E3-48D9-5195-938B1382F909}"/>
    <pc:docChg chg="addSld delSld modSld">
      <pc:chgData name="Liesbeth van Meurs" userId="S::l.van.meurs@uhz.nl::cf040640-2d3c-4ed1-b955-a0cbbe39ee87" providerId="AD" clId="Web-{E470F0DC-C5E3-48D9-5195-938B1382F909}" dt="2026-08-31T07:43:07.484" v="71" actId="20577"/>
      <pc:docMkLst>
        <pc:docMk/>
      </pc:docMkLst>
      <pc:sldChg chg="addSp delSp modSp">
        <pc:chgData name="Liesbeth van Meurs" userId="S::l.van.meurs@uhz.nl::cf040640-2d3c-4ed1-b955-a0cbbe39ee87" providerId="AD" clId="Web-{E470F0DC-C5E3-48D9-5195-938B1382F909}" dt="2026-08-31T07:09:24.935" v="21"/>
        <pc:sldMkLst>
          <pc:docMk/>
          <pc:sldMk cId="2190949487" sldId="304"/>
        </pc:sldMkLst>
      </pc:sldChg>
      <pc:sldChg chg="modSp">
        <pc:chgData name="Liesbeth van Meurs" userId="S::l.van.meurs@uhz.nl::cf040640-2d3c-4ed1-b955-a0cbbe39ee87" providerId="AD" clId="Web-{E470F0DC-C5E3-48D9-5195-938B1382F909}" dt="2026-08-31T07:43:07.484" v="71" actId="20577"/>
        <pc:sldMkLst>
          <pc:docMk/>
          <pc:sldMk cId="3206551910" sldId="313"/>
        </pc:sldMkLst>
        <pc:spChg chg="mod">
          <ac:chgData name="Liesbeth van Meurs" userId="S::l.van.meurs@uhz.nl::cf040640-2d3c-4ed1-b955-a0cbbe39ee87" providerId="AD" clId="Web-{E470F0DC-C5E3-48D9-5195-938B1382F909}" dt="2026-08-31T07:43:07.484" v="71" actId="20577"/>
          <ac:spMkLst>
            <pc:docMk/>
            <pc:sldMk cId="3206551910" sldId="313"/>
            <ac:spMk id="10" creationId="{C30D497A-5254-D534-B269-53CA86106EAF}"/>
          </ac:spMkLst>
        </pc:spChg>
      </pc:sldChg>
      <pc:sldChg chg="modSp">
        <pc:chgData name="Liesbeth van Meurs" userId="S::l.van.meurs@uhz.nl::cf040640-2d3c-4ed1-b955-a0cbbe39ee87" providerId="AD" clId="Web-{E470F0DC-C5E3-48D9-5195-938B1382F909}" dt="2026-08-31T07:38:16.253" v="66"/>
        <pc:sldMkLst>
          <pc:docMk/>
          <pc:sldMk cId="1608121707" sldId="314"/>
        </pc:sldMkLst>
        <pc:spChg chg="mod">
          <ac:chgData name="Liesbeth van Meurs" userId="S::l.van.meurs@uhz.nl::cf040640-2d3c-4ed1-b955-a0cbbe39ee87" providerId="AD" clId="Web-{E470F0DC-C5E3-48D9-5195-938B1382F909}" dt="2026-08-31T07:27:24.290" v="54" actId="20577"/>
          <ac:spMkLst>
            <pc:docMk/>
            <pc:sldMk cId="1608121707" sldId="314"/>
            <ac:spMk id="9" creationId="{C7A0D8AC-4229-BC33-9777-9B0C090C94A0}"/>
          </ac:spMkLst>
        </pc:spChg>
        <pc:spChg chg="mod">
          <ac:chgData name="Liesbeth van Meurs" userId="S::l.van.meurs@uhz.nl::cf040640-2d3c-4ed1-b955-a0cbbe39ee87" providerId="AD" clId="Web-{E470F0DC-C5E3-48D9-5195-938B1382F909}" dt="2026-08-31T07:36:38.812" v="56" actId="20577"/>
          <ac:spMkLst>
            <pc:docMk/>
            <pc:sldMk cId="1608121707" sldId="314"/>
            <ac:spMk id="10" creationId="{4080CE6E-DC3D-63D0-AEB6-3D5C25D18C71}"/>
          </ac:spMkLst>
        </pc:spChg>
        <pc:graphicFrameChg chg="mod modGraphic">
          <ac:chgData name="Liesbeth van Meurs" userId="S::l.van.meurs@uhz.nl::cf040640-2d3c-4ed1-b955-a0cbbe39ee87" providerId="AD" clId="Web-{E470F0DC-C5E3-48D9-5195-938B1382F909}" dt="2026-08-31T07:38:16.253" v="66"/>
          <ac:graphicFrameMkLst>
            <pc:docMk/>
            <pc:sldMk cId="1608121707" sldId="314"/>
            <ac:graphicFrameMk id="6" creationId="{D9F82FF5-568B-BAB9-E035-9103A90153D3}"/>
          </ac:graphicFrameMkLst>
        </pc:graphicFrameChg>
      </pc:sldChg>
      <pc:sldChg chg="modSp">
        <pc:chgData name="Liesbeth van Meurs" userId="S::l.van.meurs@uhz.nl::cf040640-2d3c-4ed1-b955-a0cbbe39ee87" providerId="AD" clId="Web-{E470F0DC-C5E3-48D9-5195-938B1382F909}" dt="2026-08-31T07:26:27.882" v="50" actId="20577"/>
        <pc:sldMkLst>
          <pc:docMk/>
          <pc:sldMk cId="1138811815" sldId="316"/>
        </pc:sldMkLst>
        <pc:spChg chg="mod">
          <ac:chgData name="Liesbeth van Meurs" userId="S::l.van.meurs@uhz.nl::cf040640-2d3c-4ed1-b955-a0cbbe39ee87" providerId="AD" clId="Web-{E470F0DC-C5E3-48D9-5195-938B1382F909}" dt="2026-08-31T07:26:27.882" v="50" actId="20577"/>
          <ac:spMkLst>
            <pc:docMk/>
            <pc:sldMk cId="1138811815" sldId="316"/>
            <ac:spMk id="10" creationId="{1453EC6D-0420-9643-8F06-6BDD43D38681}"/>
          </ac:spMkLst>
        </pc:spChg>
      </pc:sldChg>
      <pc:sldChg chg="modSp">
        <pc:chgData name="Liesbeth van Meurs" userId="S::l.van.meurs@uhz.nl::cf040640-2d3c-4ed1-b955-a0cbbe39ee87" providerId="AD" clId="Web-{E470F0DC-C5E3-48D9-5195-938B1382F909}" dt="2026-08-31T07:05:56.802" v="19" actId="20577"/>
        <pc:sldMkLst>
          <pc:docMk/>
          <pc:sldMk cId="3236378869" sldId="324"/>
        </pc:sldMkLst>
        <pc:spChg chg="mod">
          <ac:chgData name="Liesbeth van Meurs" userId="S::l.van.meurs@uhz.nl::cf040640-2d3c-4ed1-b955-a0cbbe39ee87" providerId="AD" clId="Web-{E470F0DC-C5E3-48D9-5195-938B1382F909}" dt="2026-08-31T07:05:13.644" v="12" actId="20577"/>
          <ac:spMkLst>
            <pc:docMk/>
            <pc:sldMk cId="3236378869" sldId="324"/>
            <ac:spMk id="9" creationId="{C90DD299-0B50-DD14-46B7-1DED26295A65}"/>
          </ac:spMkLst>
        </pc:spChg>
        <pc:spChg chg="mod">
          <ac:chgData name="Liesbeth van Meurs" userId="S::l.van.meurs@uhz.nl::cf040640-2d3c-4ed1-b955-a0cbbe39ee87" providerId="AD" clId="Web-{E470F0DC-C5E3-48D9-5195-938B1382F909}" dt="2026-08-31T07:05:56.802" v="19" actId="20577"/>
          <ac:spMkLst>
            <pc:docMk/>
            <pc:sldMk cId="3236378869" sldId="324"/>
            <ac:spMk id="10" creationId="{2B07905B-2556-F10A-C865-269C7B77BD75}"/>
          </ac:spMkLst>
        </pc:spChg>
      </pc:sldChg>
      <pc:sldChg chg="modSp add">
        <pc:chgData name="Liesbeth van Meurs" userId="S::l.van.meurs@uhz.nl::cf040640-2d3c-4ed1-b955-a0cbbe39ee87" providerId="AD" clId="Web-{E470F0DC-C5E3-48D9-5195-938B1382F909}" dt="2026-08-31T07:15:03.714" v="47"/>
        <pc:sldMkLst>
          <pc:docMk/>
          <pc:sldMk cId="4024220290" sldId="328"/>
        </pc:sldMkLst>
        <pc:graphicFrameChg chg="mod modGraphic">
          <ac:chgData name="Liesbeth van Meurs" userId="S::l.van.meurs@uhz.nl::cf040640-2d3c-4ed1-b955-a0cbbe39ee87" providerId="AD" clId="Web-{E470F0DC-C5E3-48D9-5195-938B1382F909}" dt="2026-08-31T07:15:03.714" v="47"/>
          <ac:graphicFrameMkLst>
            <pc:docMk/>
            <pc:sldMk cId="4024220290" sldId="328"/>
            <ac:graphicFrameMk id="4" creationId="{9209B358-28DB-BD5A-EAA7-3BF61925C3FC}"/>
          </ac:graphicFrameMkLst>
        </pc:graphicFrameChg>
      </pc:sldChg>
    </pc:docChg>
  </pc:docChgLst>
  <pc:docChgLst>
    <pc:chgData name="Liesbeth van Meurs" userId="S::l.van.meurs@uhz.nl::cf040640-2d3c-4ed1-b955-a0cbbe39ee87" providerId="AD" clId="Web-{9660BED9-B1F8-AF38-3F2B-E5CE27ADDE0A}"/>
    <pc:docChg chg="addSld delSld modSld">
      <pc:chgData name="Liesbeth van Meurs" userId="S::l.van.meurs@uhz.nl::cf040640-2d3c-4ed1-b955-a0cbbe39ee87" providerId="AD" clId="Web-{9660BED9-B1F8-AF38-3F2B-E5CE27ADDE0A}" dt="2026-09-01T11:58:43.333" v="184" actId="20577"/>
      <pc:docMkLst>
        <pc:docMk/>
      </pc:docMkLst>
      <pc:sldChg chg="modSp">
        <pc:chgData name="Liesbeth van Meurs" userId="S::l.van.meurs@uhz.nl::cf040640-2d3c-4ed1-b955-a0cbbe39ee87" providerId="AD" clId="Web-{9660BED9-B1F8-AF38-3F2B-E5CE27ADDE0A}" dt="2026-09-01T11:25:30.013" v="110" actId="20577"/>
        <pc:sldMkLst>
          <pc:docMk/>
          <pc:sldMk cId="4234595691" sldId="299"/>
        </pc:sldMkLst>
        <pc:spChg chg="mod">
          <ac:chgData name="Liesbeth van Meurs" userId="S::l.van.meurs@uhz.nl::cf040640-2d3c-4ed1-b955-a0cbbe39ee87" providerId="AD" clId="Web-{9660BED9-B1F8-AF38-3F2B-E5CE27ADDE0A}" dt="2026-09-01T11:25:30.013" v="110" actId="20577"/>
          <ac:spMkLst>
            <pc:docMk/>
            <pc:sldMk cId="4234595691" sldId="299"/>
            <ac:spMk id="10" creationId="{0D6789F6-73F0-DE49-5C4E-4AE17044BAD3}"/>
          </ac:spMkLst>
        </pc:spChg>
        <pc:graphicFrameChg chg="mod modGraphic">
          <ac:chgData name="Liesbeth van Meurs" userId="S::l.van.meurs@uhz.nl::cf040640-2d3c-4ed1-b955-a0cbbe39ee87" providerId="AD" clId="Web-{9660BED9-B1F8-AF38-3F2B-E5CE27ADDE0A}" dt="2026-09-01T11:23:42.291" v="81"/>
          <ac:graphicFrameMkLst>
            <pc:docMk/>
            <pc:sldMk cId="4234595691" sldId="299"/>
            <ac:graphicFrameMk id="6" creationId="{BE26CCF1-67A9-68BB-16CB-92AE166778EA}"/>
          </ac:graphicFrameMkLst>
        </pc:graphicFrameChg>
      </pc:sldChg>
      <pc:sldChg chg="modSp">
        <pc:chgData name="Liesbeth van Meurs" userId="S::l.van.meurs@uhz.nl::cf040640-2d3c-4ed1-b955-a0cbbe39ee87" providerId="AD" clId="Web-{9660BED9-B1F8-AF38-3F2B-E5CE27ADDE0A}" dt="2026-09-01T11:23:23.447" v="59"/>
        <pc:sldMkLst>
          <pc:docMk/>
          <pc:sldMk cId="1776829095" sldId="300"/>
        </pc:sldMkLst>
        <pc:graphicFrameChg chg="mod modGraphic">
          <ac:chgData name="Liesbeth van Meurs" userId="S::l.van.meurs@uhz.nl::cf040640-2d3c-4ed1-b955-a0cbbe39ee87" providerId="AD" clId="Web-{9660BED9-B1F8-AF38-3F2B-E5CE27ADDE0A}" dt="2026-09-01T11:23:23.447" v="59"/>
          <ac:graphicFrameMkLst>
            <pc:docMk/>
            <pc:sldMk cId="1776829095" sldId="300"/>
            <ac:graphicFrameMk id="6" creationId="{F1300180-1080-3F81-1271-5A3C1B3B9096}"/>
          </ac:graphicFrameMkLst>
        </pc:graphicFrameChg>
      </pc:sldChg>
      <pc:sldChg chg="modSp">
        <pc:chgData name="Liesbeth van Meurs" userId="S::l.van.meurs@uhz.nl::cf040640-2d3c-4ed1-b955-a0cbbe39ee87" providerId="AD" clId="Web-{9660BED9-B1F8-AF38-3F2B-E5CE27ADDE0A}" dt="2026-09-01T11:22:42.383" v="37"/>
        <pc:sldMkLst>
          <pc:docMk/>
          <pc:sldMk cId="3206551910" sldId="313"/>
        </pc:sldMkLst>
        <pc:graphicFrameChg chg="mod modGraphic">
          <ac:chgData name="Liesbeth van Meurs" userId="S::l.van.meurs@uhz.nl::cf040640-2d3c-4ed1-b955-a0cbbe39ee87" providerId="AD" clId="Web-{9660BED9-B1F8-AF38-3F2B-E5CE27ADDE0A}" dt="2026-09-01T11:22:42.383" v="37"/>
          <ac:graphicFrameMkLst>
            <pc:docMk/>
            <pc:sldMk cId="3206551910" sldId="313"/>
            <ac:graphicFrameMk id="6" creationId="{1441732A-9390-275C-2AB1-F66CEADF4631}"/>
          </ac:graphicFrameMkLst>
        </pc:graphicFrameChg>
      </pc:sldChg>
      <pc:sldChg chg="modSp">
        <pc:chgData name="Liesbeth van Meurs" userId="S::l.van.meurs@uhz.nl::cf040640-2d3c-4ed1-b955-a0cbbe39ee87" providerId="AD" clId="Web-{9660BED9-B1F8-AF38-3F2B-E5CE27ADDE0A}" dt="2026-09-01T11:22:20.351" v="29" actId="14100"/>
        <pc:sldMkLst>
          <pc:docMk/>
          <pc:sldMk cId="1608121707" sldId="314"/>
        </pc:sldMkLst>
        <pc:spChg chg="mod">
          <ac:chgData name="Liesbeth van Meurs" userId="S::l.van.meurs@uhz.nl::cf040640-2d3c-4ed1-b955-a0cbbe39ee87" providerId="AD" clId="Web-{9660BED9-B1F8-AF38-3F2B-E5CE27ADDE0A}" dt="2026-09-01T11:22:11.648" v="28" actId="14100"/>
          <ac:spMkLst>
            <pc:docMk/>
            <pc:sldMk cId="1608121707" sldId="314"/>
            <ac:spMk id="9" creationId="{C7A0D8AC-4229-BC33-9777-9B0C090C94A0}"/>
          </ac:spMkLst>
        </pc:spChg>
        <pc:spChg chg="mod">
          <ac:chgData name="Liesbeth van Meurs" userId="S::l.van.meurs@uhz.nl::cf040640-2d3c-4ed1-b955-a0cbbe39ee87" providerId="AD" clId="Web-{9660BED9-B1F8-AF38-3F2B-E5CE27ADDE0A}" dt="2026-09-01T11:22:20.351" v="29" actId="14100"/>
          <ac:spMkLst>
            <pc:docMk/>
            <pc:sldMk cId="1608121707" sldId="314"/>
            <ac:spMk id="10" creationId="{4080CE6E-DC3D-63D0-AEB6-3D5C25D18C71}"/>
          </ac:spMkLst>
        </pc:spChg>
      </pc:sldChg>
      <pc:sldChg chg="modSp">
        <pc:chgData name="Liesbeth van Meurs" userId="S::l.van.meurs@uhz.nl::cf040640-2d3c-4ed1-b955-a0cbbe39ee87" providerId="AD" clId="Web-{9660BED9-B1F8-AF38-3F2B-E5CE27ADDE0A}" dt="2026-09-01T11:23:03.087" v="45"/>
        <pc:sldMkLst>
          <pc:docMk/>
          <pc:sldMk cId="2164640162" sldId="323"/>
        </pc:sldMkLst>
        <pc:graphicFrameChg chg="mod modGraphic">
          <ac:chgData name="Liesbeth van Meurs" userId="S::l.van.meurs@uhz.nl::cf040640-2d3c-4ed1-b955-a0cbbe39ee87" providerId="AD" clId="Web-{9660BED9-B1F8-AF38-3F2B-E5CE27ADDE0A}" dt="2026-09-01T11:23:03.087" v="45"/>
          <ac:graphicFrameMkLst>
            <pc:docMk/>
            <pc:sldMk cId="2164640162" sldId="323"/>
            <ac:graphicFrameMk id="6" creationId="{25C5D57F-FFE7-1621-4464-239E5B69A3C1}"/>
          </ac:graphicFrameMkLst>
        </pc:graphicFrameChg>
      </pc:sldChg>
      <pc:sldChg chg="modSp">
        <pc:chgData name="Liesbeth van Meurs" userId="S::l.van.meurs@uhz.nl::cf040640-2d3c-4ed1-b955-a0cbbe39ee87" providerId="AD" clId="Web-{9660BED9-B1F8-AF38-3F2B-E5CE27ADDE0A}" dt="2026-09-01T11:19:23.267" v="11"/>
        <pc:sldMkLst>
          <pc:docMk/>
          <pc:sldMk cId="4024220290" sldId="328"/>
        </pc:sldMkLst>
        <pc:graphicFrameChg chg="mod modGraphic">
          <ac:chgData name="Liesbeth van Meurs" userId="S::l.van.meurs@uhz.nl::cf040640-2d3c-4ed1-b955-a0cbbe39ee87" providerId="AD" clId="Web-{9660BED9-B1F8-AF38-3F2B-E5CE27ADDE0A}" dt="2026-09-01T11:19:23.267" v="11"/>
          <ac:graphicFrameMkLst>
            <pc:docMk/>
            <pc:sldMk cId="4024220290" sldId="328"/>
            <ac:graphicFrameMk id="4" creationId="{9209B358-28DB-BD5A-EAA7-3BF61925C3FC}"/>
          </ac:graphicFrameMkLst>
        </pc:graphicFrameChg>
      </pc:sldChg>
      <pc:sldChg chg="modSp add replId">
        <pc:chgData name="Liesbeth van Meurs" userId="S::l.van.meurs@uhz.nl::cf040640-2d3c-4ed1-b955-a0cbbe39ee87" providerId="AD" clId="Web-{9660BED9-B1F8-AF38-3F2B-E5CE27ADDE0A}" dt="2026-09-01T11:57:09.220" v="150" actId="20577"/>
        <pc:sldMkLst>
          <pc:docMk/>
          <pc:sldMk cId="3496937703" sldId="329"/>
        </pc:sldMkLst>
        <pc:spChg chg="mod">
          <ac:chgData name="Liesbeth van Meurs" userId="S::l.van.meurs@uhz.nl::cf040640-2d3c-4ed1-b955-a0cbbe39ee87" providerId="AD" clId="Web-{9660BED9-B1F8-AF38-3F2B-E5CE27ADDE0A}" dt="2026-09-01T11:55:51.577" v="120" actId="20577"/>
          <ac:spMkLst>
            <pc:docMk/>
            <pc:sldMk cId="3496937703" sldId="329"/>
            <ac:spMk id="2" creationId="{CBE2A1D1-3EB1-FFE6-7947-049EBAE23247}"/>
          </ac:spMkLst>
        </pc:spChg>
        <pc:spChg chg="mod">
          <ac:chgData name="Liesbeth van Meurs" userId="S::l.van.meurs@uhz.nl::cf040640-2d3c-4ed1-b955-a0cbbe39ee87" providerId="AD" clId="Web-{9660BED9-B1F8-AF38-3F2B-E5CE27ADDE0A}" dt="2026-09-01T11:56:46.860" v="142" actId="20577"/>
          <ac:spMkLst>
            <pc:docMk/>
            <pc:sldMk cId="3496937703" sldId="329"/>
            <ac:spMk id="9" creationId="{97F7EA5F-F521-9C6A-F022-7EE39A22A254}"/>
          </ac:spMkLst>
        </pc:spChg>
        <pc:spChg chg="mod">
          <ac:chgData name="Liesbeth van Meurs" userId="S::l.van.meurs@uhz.nl::cf040640-2d3c-4ed1-b955-a0cbbe39ee87" providerId="AD" clId="Web-{9660BED9-B1F8-AF38-3F2B-E5CE27ADDE0A}" dt="2026-09-01T11:57:09.220" v="150" actId="20577"/>
          <ac:spMkLst>
            <pc:docMk/>
            <pc:sldMk cId="3496937703" sldId="329"/>
            <ac:spMk id="10" creationId="{F14B224F-5452-E684-FB1C-999B84C03D7A}"/>
          </ac:spMkLst>
        </pc:spChg>
        <pc:graphicFrameChg chg="mod modGraphic">
          <ac:chgData name="Liesbeth van Meurs" userId="S::l.van.meurs@uhz.nl::cf040640-2d3c-4ed1-b955-a0cbbe39ee87" providerId="AD" clId="Web-{9660BED9-B1F8-AF38-3F2B-E5CE27ADDE0A}" dt="2026-09-01T11:55:59.389" v="136"/>
          <ac:graphicFrameMkLst>
            <pc:docMk/>
            <pc:sldMk cId="3496937703" sldId="329"/>
            <ac:graphicFrameMk id="6" creationId="{38A7B3AD-9C6E-2B40-0401-8ACE9CC5D96A}"/>
          </ac:graphicFrameMkLst>
        </pc:graphicFrameChg>
      </pc:sldChg>
      <pc:sldChg chg="modSp add replId">
        <pc:chgData name="Liesbeth van Meurs" userId="S::l.van.meurs@uhz.nl::cf040640-2d3c-4ed1-b955-a0cbbe39ee87" providerId="AD" clId="Web-{9660BED9-B1F8-AF38-3F2B-E5CE27ADDE0A}" dt="2026-09-01T11:58:43.333" v="184" actId="20577"/>
        <pc:sldMkLst>
          <pc:docMk/>
          <pc:sldMk cId="3643480445" sldId="330"/>
        </pc:sldMkLst>
        <pc:spChg chg="mod">
          <ac:chgData name="Liesbeth van Meurs" userId="S::l.van.meurs@uhz.nl::cf040640-2d3c-4ed1-b955-a0cbbe39ee87" providerId="AD" clId="Web-{9660BED9-B1F8-AF38-3F2B-E5CE27ADDE0A}" dt="2026-09-01T11:57:41.486" v="160" actId="20577"/>
          <ac:spMkLst>
            <pc:docMk/>
            <pc:sldMk cId="3643480445" sldId="330"/>
            <ac:spMk id="2" creationId="{089854B6-5D1D-C654-FA16-98092D347D95}"/>
          </ac:spMkLst>
        </pc:spChg>
        <pc:spChg chg="mod">
          <ac:chgData name="Liesbeth van Meurs" userId="S::l.van.meurs@uhz.nl::cf040640-2d3c-4ed1-b955-a0cbbe39ee87" providerId="AD" clId="Web-{9660BED9-B1F8-AF38-3F2B-E5CE27ADDE0A}" dt="2026-09-01T11:58:30.238" v="175" actId="20577"/>
          <ac:spMkLst>
            <pc:docMk/>
            <pc:sldMk cId="3643480445" sldId="330"/>
            <ac:spMk id="9" creationId="{5182FF9D-3D47-B304-FED5-4F62043F072F}"/>
          </ac:spMkLst>
        </pc:spChg>
        <pc:spChg chg="mod">
          <ac:chgData name="Liesbeth van Meurs" userId="S::l.van.meurs@uhz.nl::cf040640-2d3c-4ed1-b955-a0cbbe39ee87" providerId="AD" clId="Web-{9660BED9-B1F8-AF38-3F2B-E5CE27ADDE0A}" dt="2026-09-01T11:58:43.333" v="184" actId="20577"/>
          <ac:spMkLst>
            <pc:docMk/>
            <pc:sldMk cId="3643480445" sldId="330"/>
            <ac:spMk id="10" creationId="{C2DDC836-FFBF-3977-4127-887111B7B8D9}"/>
          </ac:spMkLst>
        </pc:spChg>
        <pc:graphicFrameChg chg="mod modGraphic">
          <ac:chgData name="Liesbeth van Meurs" userId="S::l.van.meurs@uhz.nl::cf040640-2d3c-4ed1-b955-a0cbbe39ee87" providerId="AD" clId="Web-{9660BED9-B1F8-AF38-3F2B-E5CE27ADDE0A}" dt="2026-09-01T11:57:56.893" v="170"/>
          <ac:graphicFrameMkLst>
            <pc:docMk/>
            <pc:sldMk cId="3643480445" sldId="330"/>
            <ac:graphicFrameMk id="6" creationId="{C957A99E-8681-E134-C112-35A65862A48C}"/>
          </ac:graphicFrameMkLst>
        </pc:graphicFrameChg>
      </pc:sldChg>
    </pc:docChg>
  </pc:docChgLst>
  <pc:docChgLst>
    <pc:chgData name="Liesbeth van Meurs" userId="S::l.van.meurs@uhz.nl::cf040640-2d3c-4ed1-b955-a0cbbe39ee87" providerId="AD" clId="Web-{79D5EED7-3B84-0844-3813-31BF86157A2F}"/>
    <pc:docChg chg="modSld">
      <pc:chgData name="Liesbeth van Meurs" userId="S::l.van.meurs@uhz.nl::cf040640-2d3c-4ed1-b955-a0cbbe39ee87" providerId="AD" clId="Web-{79D5EED7-3B84-0844-3813-31BF86157A2F}" dt="2026-08-25T08:10:45.906" v="6" actId="20577"/>
      <pc:docMkLst>
        <pc:docMk/>
      </pc:docMkLst>
      <pc:sldChg chg="modSp">
        <pc:chgData name="Liesbeth van Meurs" userId="S::l.van.meurs@uhz.nl::cf040640-2d3c-4ed1-b955-a0cbbe39ee87" providerId="AD" clId="Web-{79D5EED7-3B84-0844-3813-31BF86157A2F}" dt="2026-08-25T08:10:45.906" v="6" actId="20577"/>
        <pc:sldMkLst>
          <pc:docMk/>
          <pc:sldMk cId="571612477" sldId="263"/>
        </pc:sldMkLst>
        <pc:spChg chg="mod">
          <ac:chgData name="Liesbeth van Meurs" userId="S::l.van.meurs@uhz.nl::cf040640-2d3c-4ed1-b955-a0cbbe39ee87" providerId="AD" clId="Web-{79D5EED7-3B84-0844-3813-31BF86157A2F}" dt="2026-08-25T08:10:45.906" v="6" actId="20577"/>
          <ac:spMkLst>
            <pc:docMk/>
            <pc:sldMk cId="571612477" sldId="263"/>
            <ac:spMk id="6" creationId="{059A5696-3FD6-66F5-863C-5C149550646F}"/>
          </ac:spMkLst>
        </pc:spChg>
      </pc:sldChg>
      <pc:sldChg chg="modSp">
        <pc:chgData name="Liesbeth van Meurs" userId="S::l.van.meurs@uhz.nl::cf040640-2d3c-4ed1-b955-a0cbbe39ee87" providerId="AD" clId="Web-{79D5EED7-3B84-0844-3813-31BF86157A2F}" dt="2026-08-25T08:02:43.362" v="4" actId="20577"/>
        <pc:sldMkLst>
          <pc:docMk/>
          <pc:sldMk cId="605508868" sldId="282"/>
        </pc:sldMkLst>
        <pc:spChg chg="mod">
          <ac:chgData name="Liesbeth van Meurs" userId="S::l.van.meurs@uhz.nl::cf040640-2d3c-4ed1-b955-a0cbbe39ee87" providerId="AD" clId="Web-{79D5EED7-3B84-0844-3813-31BF86157A2F}" dt="2026-08-25T08:02:43.362" v="4" actId="20577"/>
          <ac:spMkLst>
            <pc:docMk/>
            <pc:sldMk cId="605508868" sldId="282"/>
            <ac:spMk id="10" creationId="{2FAC41A7-94C9-8DA3-01D9-9599253A9DC8}"/>
          </ac:spMkLst>
        </pc:spChg>
      </pc:sldChg>
    </pc:docChg>
  </pc:docChgLst>
  <pc:docChgLst>
    <pc:chgData name="Liesbeth van Meurs" userId="S::l.van.meurs@uhz.nl::cf040640-2d3c-4ed1-b955-a0cbbe39ee87" providerId="AD" clId="Web-{2CC6AE48-9ED6-6556-876B-499CE446C10A}"/>
    <pc:docChg chg="modSld">
      <pc:chgData name="Liesbeth van Meurs" userId="S::l.van.meurs@uhz.nl::cf040640-2d3c-4ed1-b955-a0cbbe39ee87" providerId="AD" clId="Web-{2CC6AE48-9ED6-6556-876B-499CE446C10A}" dt="2026-08-31T10:50:25.913" v="3" actId="20577"/>
      <pc:docMkLst>
        <pc:docMk/>
      </pc:docMkLst>
      <pc:sldChg chg="modSp">
        <pc:chgData name="Liesbeth van Meurs" userId="S::l.van.meurs@uhz.nl::cf040640-2d3c-4ed1-b955-a0cbbe39ee87" providerId="AD" clId="Web-{2CC6AE48-9ED6-6556-876B-499CE446C10A}" dt="2026-08-31T10:50:25.913" v="3" actId="20577"/>
        <pc:sldMkLst>
          <pc:docMk/>
          <pc:sldMk cId="3677144149" sldId="318"/>
        </pc:sldMkLst>
        <pc:spChg chg="mod">
          <ac:chgData name="Liesbeth van Meurs" userId="S::l.van.meurs@uhz.nl::cf040640-2d3c-4ed1-b955-a0cbbe39ee87" providerId="AD" clId="Web-{2CC6AE48-9ED6-6556-876B-499CE446C10A}" dt="2026-08-31T10:50:25.913" v="3" actId="20577"/>
          <ac:spMkLst>
            <pc:docMk/>
            <pc:sldMk cId="3677144149" sldId="318"/>
            <ac:spMk id="10" creationId="{EC0503EB-F144-D6FA-D560-BBBD4AE23D11}"/>
          </ac:spMkLst>
        </pc:spChg>
      </pc:sldChg>
    </pc:docChg>
  </pc:docChgLst>
  <pc:docChgLst>
    <pc:chgData name="Liesbeth van Meurs" userId="S::l.van.meurs@uhz.nl::cf040640-2d3c-4ed1-b955-a0cbbe39ee87" providerId="AD" clId="Web-{00000000-0000-0000-0000-000000000000}"/>
    <pc:docChg chg="modSld">
      <pc:chgData name="Liesbeth van Meurs" userId="S::l.van.meurs@uhz.nl::cf040640-2d3c-4ed1-b955-a0cbbe39ee87" providerId="AD" clId="Web-{00000000-0000-0000-0000-000000000000}" dt="2026-09-23T12:55:31.025" v="100"/>
      <pc:docMkLst>
        <pc:docMk/>
      </pc:docMkLst>
      <pc:sldChg chg="modSp">
        <pc:chgData name="Liesbeth van Meurs" userId="S::l.van.meurs@uhz.nl::cf040640-2d3c-4ed1-b955-a0cbbe39ee87" providerId="AD" clId="Web-{00000000-0000-0000-0000-000000000000}" dt="2026-09-23T12:49:05.763" v="14" actId="20577"/>
        <pc:sldMkLst>
          <pc:docMk/>
          <pc:sldMk cId="448162467" sldId="256"/>
        </pc:sldMkLst>
        <pc:spChg chg="mod">
          <ac:chgData name="Liesbeth van Meurs" userId="S::l.van.meurs@uhz.nl::cf040640-2d3c-4ed1-b955-a0cbbe39ee87" providerId="AD" clId="Web-{00000000-0000-0000-0000-000000000000}" dt="2026-09-23T12:49:05.763" v="14" actId="20577"/>
          <ac:spMkLst>
            <pc:docMk/>
            <pc:sldMk cId="448162467" sldId="256"/>
            <ac:spMk id="5" creationId="{19963A30-5B72-1FB6-D701-B8D6984EC8D4}"/>
          </ac:spMkLst>
        </pc:spChg>
      </pc:sldChg>
      <pc:sldChg chg="modSp">
        <pc:chgData name="Liesbeth van Meurs" userId="S::l.van.meurs@uhz.nl::cf040640-2d3c-4ed1-b955-a0cbbe39ee87" providerId="AD" clId="Web-{00000000-0000-0000-0000-000000000000}" dt="2026-09-23T12:49:35.921" v="42" actId="20577"/>
        <pc:sldMkLst>
          <pc:docMk/>
          <pc:sldMk cId="4242284393" sldId="266"/>
        </pc:sldMkLst>
        <pc:spChg chg="mod">
          <ac:chgData name="Liesbeth van Meurs" userId="S::l.van.meurs@uhz.nl::cf040640-2d3c-4ed1-b955-a0cbbe39ee87" providerId="AD" clId="Web-{00000000-0000-0000-0000-000000000000}" dt="2026-09-23T12:49:35.921" v="42" actId="20577"/>
          <ac:spMkLst>
            <pc:docMk/>
            <pc:sldMk cId="4242284393" sldId="266"/>
            <ac:spMk id="5" creationId="{F1EED39A-BEE6-1ACA-B9CD-3B6B48BE44B3}"/>
          </ac:spMkLst>
        </pc:spChg>
      </pc:sldChg>
      <pc:sldChg chg="modSp">
        <pc:chgData name="Liesbeth van Meurs" userId="S::l.van.meurs@uhz.nl::cf040640-2d3c-4ed1-b955-a0cbbe39ee87" providerId="AD" clId="Web-{00000000-0000-0000-0000-000000000000}" dt="2026-09-23T12:50:29.441" v="51" actId="20577"/>
        <pc:sldMkLst>
          <pc:docMk/>
          <pc:sldMk cId="1776829095" sldId="300"/>
        </pc:sldMkLst>
        <pc:spChg chg="mod">
          <ac:chgData name="Liesbeth van Meurs" userId="S::l.van.meurs@uhz.nl::cf040640-2d3c-4ed1-b955-a0cbbe39ee87" providerId="AD" clId="Web-{00000000-0000-0000-0000-000000000000}" dt="2026-09-23T12:50:29.441" v="51" actId="20577"/>
          <ac:spMkLst>
            <pc:docMk/>
            <pc:sldMk cId="1776829095" sldId="300"/>
            <ac:spMk id="10" creationId="{28BA9A84-D3C5-FDE4-FEDF-6D1C677F6FC0}"/>
          </ac:spMkLst>
        </pc:spChg>
      </pc:sldChg>
      <pc:sldChg chg="modSp">
        <pc:chgData name="Liesbeth van Meurs" userId="S::l.van.meurs@uhz.nl::cf040640-2d3c-4ed1-b955-a0cbbe39ee87" providerId="AD" clId="Web-{00000000-0000-0000-0000-000000000000}" dt="2026-09-23T12:54:46.928" v="68" actId="20577"/>
        <pc:sldMkLst>
          <pc:docMk/>
          <pc:sldMk cId="1608121707" sldId="314"/>
        </pc:sldMkLst>
        <pc:spChg chg="mod">
          <ac:chgData name="Liesbeth van Meurs" userId="S::l.van.meurs@uhz.nl::cf040640-2d3c-4ed1-b955-a0cbbe39ee87" providerId="AD" clId="Web-{00000000-0000-0000-0000-000000000000}" dt="2026-09-23T12:52:46.888" v="63" actId="20577"/>
          <ac:spMkLst>
            <pc:docMk/>
            <pc:sldMk cId="1608121707" sldId="314"/>
            <ac:spMk id="9" creationId="{C7A0D8AC-4229-BC33-9777-9B0C090C94A0}"/>
          </ac:spMkLst>
        </pc:spChg>
        <pc:spChg chg="mod">
          <ac:chgData name="Liesbeth van Meurs" userId="S::l.van.meurs@uhz.nl::cf040640-2d3c-4ed1-b955-a0cbbe39ee87" providerId="AD" clId="Web-{00000000-0000-0000-0000-000000000000}" dt="2026-09-23T12:54:46.928" v="68" actId="20577"/>
          <ac:spMkLst>
            <pc:docMk/>
            <pc:sldMk cId="1608121707" sldId="314"/>
            <ac:spMk id="10" creationId="{4080CE6E-DC3D-63D0-AEB6-3D5C25D18C71}"/>
          </ac:spMkLst>
        </pc:spChg>
      </pc:sldChg>
      <pc:sldChg chg="modSp">
        <pc:chgData name="Liesbeth van Meurs" userId="S::l.van.meurs@uhz.nl::cf040640-2d3c-4ed1-b955-a0cbbe39ee87" providerId="AD" clId="Web-{00000000-0000-0000-0000-000000000000}" dt="2026-09-23T12:55:31.025" v="100"/>
        <pc:sldMkLst>
          <pc:docMk/>
          <pc:sldMk cId="4024220290" sldId="328"/>
        </pc:sldMkLst>
        <pc:graphicFrameChg chg="mod modGraphic">
          <ac:chgData name="Liesbeth van Meurs" userId="S::l.van.meurs@uhz.nl::cf040640-2d3c-4ed1-b955-a0cbbe39ee87" providerId="AD" clId="Web-{00000000-0000-0000-0000-000000000000}" dt="2026-09-23T12:55:31.025" v="100"/>
          <ac:graphicFrameMkLst>
            <pc:docMk/>
            <pc:sldMk cId="4024220290" sldId="328"/>
            <ac:graphicFrameMk id="4" creationId="{9209B358-28DB-BD5A-EAA7-3BF61925C3FC}"/>
          </ac:graphicFrameMkLst>
        </pc:graphicFrameChg>
      </pc:sldChg>
    </pc:docChg>
  </pc:docChgLst>
  <pc:docChgLst>
    <pc:chgData name="Liesbeth van Meurs" userId="cf040640-2d3c-4ed1-b955-a0cbbe39ee87" providerId="ADAL" clId="{0DE2CC6C-27EF-4034-BEB6-6402741BC594}"/>
    <pc:docChg chg="custSel modSld">
      <pc:chgData name="Liesbeth van Meurs" userId="cf040640-2d3c-4ed1-b955-a0cbbe39ee87" providerId="ADAL" clId="{0DE2CC6C-27EF-4034-BEB6-6402741BC594}" dt="2026-09-30T09:54:12.514" v="1" actId="478"/>
      <pc:docMkLst>
        <pc:docMk/>
      </pc:docMkLst>
      <pc:sldChg chg="delSp modSp mod">
        <pc:chgData name="Liesbeth van Meurs" userId="cf040640-2d3c-4ed1-b955-a0cbbe39ee87" providerId="ADAL" clId="{0DE2CC6C-27EF-4034-BEB6-6402741BC594}" dt="2026-09-30T09:54:12.514" v="1" actId="478"/>
        <pc:sldMkLst>
          <pc:docMk/>
          <pc:sldMk cId="4024220290" sldId="328"/>
        </pc:sldMkLst>
        <pc:spChg chg="del mod">
          <ac:chgData name="Liesbeth van Meurs" userId="cf040640-2d3c-4ed1-b955-a0cbbe39ee87" providerId="ADAL" clId="{0DE2CC6C-27EF-4034-BEB6-6402741BC594}" dt="2026-09-30T09:54:12.514" v="1" actId="478"/>
          <ac:spMkLst>
            <pc:docMk/>
            <pc:sldMk cId="4024220290" sldId="328"/>
            <ac:spMk id="3" creationId="{0293647F-E8CA-456A-2AFF-541106BF919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B8D7BF-AD62-E348-B24D-1D686B969FAF}" type="datetimeFigureOut">
              <a:rPr lang="nl-NL" smtClean="0"/>
              <a:t>30-9-2026</a:t>
            </a:fld>
            <a:endParaRPr lang="nl-NL"/>
          </a:p>
        </p:txBody>
      </p:sp>
      <p:sp>
        <p:nvSpPr>
          <p:cNvPr id="4" name="Tijdelijke aanduiding voor dia-afbeelding 3"/>
          <p:cNvSpPr>
            <a:spLocks noGrp="1" noRot="1" noChangeAspect="1"/>
          </p:cNvSpPr>
          <p:nvPr>
            <p:ph type="sldImg" idx="2"/>
          </p:nvPr>
        </p:nvSpPr>
        <p:spPr>
          <a:xfrm>
            <a:off x="1338263" y="1143000"/>
            <a:ext cx="4181475"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D9C007-3540-AC42-A4EA-3261A2808F0B}" type="slidenum">
              <a:rPr lang="nl-NL" smtClean="0"/>
              <a:t>‹#›</a:t>
            </a:fld>
            <a:endParaRPr lang="nl-NL"/>
          </a:p>
        </p:txBody>
      </p:sp>
    </p:spTree>
    <p:extLst>
      <p:ext uri="{BB962C8B-B14F-4D97-AF65-F5344CB8AC3E}">
        <p14:creationId xmlns:p14="http://schemas.microsoft.com/office/powerpoint/2010/main" val="559225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60637" y="3116424"/>
            <a:ext cx="4795934" cy="5486400"/>
          </a:xfrm>
        </p:spPr>
        <p:txBody>
          <a:bodyPr anchor="t" anchorCtr="0">
            <a:normAutofit/>
          </a:bodyPr>
          <a:lstStyle>
            <a:lvl1pPr algn="l">
              <a:defRPr sz="4000" baseline="0"/>
            </a:lvl1pPr>
          </a:lstStyle>
          <a:p>
            <a:r>
              <a:rPr lang="nl-NL"/>
              <a:t>Klik om stijl te bewerken</a:t>
            </a:r>
            <a:endParaRPr lang="en-US"/>
          </a:p>
        </p:txBody>
      </p:sp>
      <p:sp>
        <p:nvSpPr>
          <p:cNvPr id="3" name="Subtitle 2"/>
          <p:cNvSpPr>
            <a:spLocks noGrp="1"/>
          </p:cNvSpPr>
          <p:nvPr>
            <p:ph type="subTitle" idx="1"/>
          </p:nvPr>
        </p:nvSpPr>
        <p:spPr>
          <a:xfrm>
            <a:off x="2286000" y="5659358"/>
            <a:ext cx="3293706" cy="1711826"/>
          </a:xfrm>
        </p:spPr>
        <p:txBody>
          <a:bodyPr>
            <a:normAutofit/>
          </a:bodyPr>
          <a:lstStyle>
            <a:lvl1pPr marL="0" indent="0" algn="l">
              <a:buNone/>
              <a:defRPr sz="2400" baseline="0">
                <a:solidFill>
                  <a:schemeClr val="bg1"/>
                </a:solidFill>
              </a:defRPr>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nl-NL"/>
              <a:t>Klikken om de ondertitelstijl van het model te bewerken</a:t>
            </a:r>
            <a:endParaRPr lang="en-US"/>
          </a:p>
        </p:txBody>
      </p:sp>
      <p:sp>
        <p:nvSpPr>
          <p:cNvPr id="4" name="Driehoek 3">
            <a:hlinkClick r:id="" action="ppaction://hlinkshowjump?jump=nextslide"/>
            <a:extLst>
              <a:ext uri="{FF2B5EF4-FFF2-40B4-BE49-F238E27FC236}">
                <a16:creationId xmlns:a16="http://schemas.microsoft.com/office/drawing/2014/main" id="{44BAE601-8BD5-F66D-430D-9E9ABF3ACE13}"/>
              </a:ext>
            </a:extLst>
          </p:cNvPr>
          <p:cNvSpPr/>
          <p:nvPr userDrawn="1"/>
        </p:nvSpPr>
        <p:spPr>
          <a:xfrm rot="5400000">
            <a:off x="11376573" y="8171498"/>
            <a:ext cx="718035" cy="471698"/>
          </a:xfrm>
          <a:prstGeom prst="triangle">
            <a:avLst/>
          </a:prstGeom>
          <a:noFill/>
          <a:ln w="38100" cap="rnd">
            <a:solidFill>
              <a:schemeClr val="bg1"/>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Tree>
    <p:extLst>
      <p:ext uri="{BB962C8B-B14F-4D97-AF65-F5344CB8AC3E}">
        <p14:creationId xmlns:p14="http://schemas.microsoft.com/office/powerpoint/2010/main" val="3086135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a:xfrm>
            <a:off x="838200" y="1366838"/>
            <a:ext cx="10515600" cy="6738996"/>
          </a:xfrm>
        </p:spPr>
        <p:txBody>
          <a:bodyPr/>
          <a:lstStyle>
            <a:lvl1pPr>
              <a:defRPr sz="1300" baseline="0"/>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riehoek 6">
            <a:hlinkClick r:id="" action="ppaction://hlinkshowjump?jump=nextslide"/>
            <a:extLst>
              <a:ext uri="{FF2B5EF4-FFF2-40B4-BE49-F238E27FC236}">
                <a16:creationId xmlns:a16="http://schemas.microsoft.com/office/drawing/2014/main" id="{FE9468B6-7564-CC79-8109-F5A08846BA82}"/>
              </a:ext>
            </a:extLst>
          </p:cNvPr>
          <p:cNvSpPr/>
          <p:nvPr userDrawn="1"/>
        </p:nvSpPr>
        <p:spPr>
          <a:xfrm rot="5400000">
            <a:off x="6635177" y="8572425"/>
            <a:ext cx="327081" cy="214869"/>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8" name="Driehoek 7">
            <a:hlinkClick r:id="" action="ppaction://hlinkshowjump?jump=previousslide"/>
            <a:extLst>
              <a:ext uri="{FF2B5EF4-FFF2-40B4-BE49-F238E27FC236}">
                <a16:creationId xmlns:a16="http://schemas.microsoft.com/office/drawing/2014/main" id="{693F8C0D-0A8F-1773-1914-0D2D56BEBB2F}"/>
              </a:ext>
            </a:extLst>
          </p:cNvPr>
          <p:cNvSpPr/>
          <p:nvPr userDrawn="1"/>
        </p:nvSpPr>
        <p:spPr>
          <a:xfrm rot="16200000">
            <a:off x="5251085" y="8572422"/>
            <a:ext cx="327081" cy="214870"/>
          </a:xfrm>
          <a:prstGeom prst="triangle">
            <a:avLst/>
          </a:prstGeom>
          <a:noFill/>
          <a:ln w="38100" cap="rnd">
            <a:solidFill>
              <a:srgbClr val="0093AE"/>
            </a:solidFill>
            <a:round/>
            <a:extLst>
              <a:ext uri="{C807C97D-BFC1-408E-A445-0C87EB9F89A2}">
                <ask:lineSketchStyleProps xmlns:ask="http://schemas.microsoft.com/office/drawing/2018/sketchyshapes" sd="1219033472">
                  <a:custGeom>
                    <a:avLst/>
                    <a:gdLst>
                      <a:gd name="connsiteX0" fmla="*/ 0 w 436137"/>
                      <a:gd name="connsiteY0" fmla="*/ 286512 h 286512"/>
                      <a:gd name="connsiteX1" fmla="*/ 218069 w 436137"/>
                      <a:gd name="connsiteY1" fmla="*/ 0 h 286512"/>
                      <a:gd name="connsiteX2" fmla="*/ 436137 w 436137"/>
                      <a:gd name="connsiteY2" fmla="*/ 286512 h 286512"/>
                      <a:gd name="connsiteX3" fmla="*/ 0 w 436137"/>
                      <a:gd name="connsiteY3" fmla="*/ 286512 h 286512"/>
                    </a:gdLst>
                    <a:ahLst/>
                    <a:cxnLst>
                      <a:cxn ang="0">
                        <a:pos x="connsiteX0" y="connsiteY0"/>
                      </a:cxn>
                      <a:cxn ang="0">
                        <a:pos x="connsiteX1" y="connsiteY1"/>
                      </a:cxn>
                      <a:cxn ang="0">
                        <a:pos x="connsiteX2" y="connsiteY2"/>
                      </a:cxn>
                      <a:cxn ang="0">
                        <a:pos x="connsiteX3" y="connsiteY3"/>
                      </a:cxn>
                    </a:cxnLst>
                    <a:rect l="l" t="t" r="r" b="b"/>
                    <a:pathLst>
                      <a:path w="436137" h="286512" fill="none" extrusionOk="0">
                        <a:moveTo>
                          <a:pt x="0" y="286512"/>
                        </a:moveTo>
                        <a:cubicBezTo>
                          <a:pt x="69713" y="241870"/>
                          <a:pt x="169482" y="50087"/>
                          <a:pt x="218069" y="0"/>
                        </a:cubicBezTo>
                        <a:cubicBezTo>
                          <a:pt x="257424" y="37049"/>
                          <a:pt x="394716" y="271299"/>
                          <a:pt x="436137" y="286512"/>
                        </a:cubicBezTo>
                        <a:cubicBezTo>
                          <a:pt x="218110" y="253236"/>
                          <a:pt x="134886" y="319422"/>
                          <a:pt x="0" y="286512"/>
                        </a:cubicBezTo>
                        <a:close/>
                      </a:path>
                      <a:path w="436137" h="286512" stroke="0" extrusionOk="0">
                        <a:moveTo>
                          <a:pt x="0" y="286512"/>
                        </a:moveTo>
                        <a:cubicBezTo>
                          <a:pt x="59044" y="173707"/>
                          <a:pt x="111743" y="119653"/>
                          <a:pt x="218069" y="0"/>
                        </a:cubicBezTo>
                        <a:cubicBezTo>
                          <a:pt x="324592" y="103637"/>
                          <a:pt x="372923" y="180249"/>
                          <a:pt x="436137" y="286512"/>
                        </a:cubicBezTo>
                        <a:cubicBezTo>
                          <a:pt x="257540" y="294225"/>
                          <a:pt x="167515" y="281396"/>
                          <a:pt x="0" y="28651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9" name="Regelmatige vijfhoek 8">
            <a:hlinkClick r:id="rId3" action="ppaction://hlinksldjump"/>
            <a:extLst>
              <a:ext uri="{FF2B5EF4-FFF2-40B4-BE49-F238E27FC236}">
                <a16:creationId xmlns:a16="http://schemas.microsoft.com/office/drawing/2014/main" id="{435B7E81-8D39-A769-7764-B4B85099202D}"/>
              </a:ext>
            </a:extLst>
          </p:cNvPr>
          <p:cNvSpPr/>
          <p:nvPr userDrawn="1"/>
        </p:nvSpPr>
        <p:spPr>
          <a:xfrm>
            <a:off x="5973624" y="8516318"/>
            <a:ext cx="262384" cy="327082"/>
          </a:xfrm>
          <a:custGeom>
            <a:avLst/>
            <a:gdLst>
              <a:gd name="connsiteX0" fmla="*/ 1 w 850392"/>
              <a:gd name="connsiteY0" fmla="*/ 309352 h 809897"/>
              <a:gd name="connsiteX1" fmla="*/ 425196 w 850392"/>
              <a:gd name="connsiteY1" fmla="*/ 0 h 809897"/>
              <a:gd name="connsiteX2" fmla="*/ 850391 w 850392"/>
              <a:gd name="connsiteY2" fmla="*/ 309352 h 809897"/>
              <a:gd name="connsiteX3" fmla="*/ 687981 w 850392"/>
              <a:gd name="connsiteY3" fmla="*/ 809895 h 809897"/>
              <a:gd name="connsiteX4" fmla="*/ 162411 w 850392"/>
              <a:gd name="connsiteY4" fmla="*/ 809895 h 809897"/>
              <a:gd name="connsiteX5" fmla="*/ 1 w 850392"/>
              <a:gd name="connsiteY5" fmla="*/ 309352 h 809897"/>
              <a:gd name="connsiteX0" fmla="*/ 2182 w 852572"/>
              <a:gd name="connsiteY0" fmla="*/ 309352 h 809895"/>
              <a:gd name="connsiteX1" fmla="*/ 427377 w 852572"/>
              <a:gd name="connsiteY1" fmla="*/ 0 h 809895"/>
              <a:gd name="connsiteX2" fmla="*/ 852572 w 852572"/>
              <a:gd name="connsiteY2" fmla="*/ 309352 h 809895"/>
              <a:gd name="connsiteX3" fmla="*/ 690162 w 852572"/>
              <a:gd name="connsiteY3" fmla="*/ 809895 h 809895"/>
              <a:gd name="connsiteX4" fmla="*/ 0 w 852572"/>
              <a:gd name="connsiteY4" fmla="*/ 809895 h 809895"/>
              <a:gd name="connsiteX5" fmla="*/ 2182 w 852572"/>
              <a:gd name="connsiteY5" fmla="*/ 309352 h 809895"/>
              <a:gd name="connsiteX0" fmla="*/ 2182 w 852572"/>
              <a:gd name="connsiteY0" fmla="*/ 309352 h 809895"/>
              <a:gd name="connsiteX1" fmla="*/ 427377 w 852572"/>
              <a:gd name="connsiteY1" fmla="*/ 0 h 809895"/>
              <a:gd name="connsiteX2" fmla="*/ 852572 w 852572"/>
              <a:gd name="connsiteY2" fmla="*/ 309352 h 809895"/>
              <a:gd name="connsiteX3" fmla="*/ 845610 w 852572"/>
              <a:gd name="connsiteY3" fmla="*/ 809895 h 809895"/>
              <a:gd name="connsiteX4" fmla="*/ 0 w 852572"/>
              <a:gd name="connsiteY4" fmla="*/ 809895 h 809895"/>
              <a:gd name="connsiteX5" fmla="*/ 2182 w 852572"/>
              <a:gd name="connsiteY5" fmla="*/ 309352 h 80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2572" h="809895">
                <a:moveTo>
                  <a:pt x="2182" y="309352"/>
                </a:moveTo>
                <a:lnTo>
                  <a:pt x="427377" y="0"/>
                </a:lnTo>
                <a:lnTo>
                  <a:pt x="852572" y="309352"/>
                </a:lnTo>
                <a:cubicBezTo>
                  <a:pt x="850251" y="476200"/>
                  <a:pt x="847931" y="643047"/>
                  <a:pt x="845610" y="809895"/>
                </a:cubicBezTo>
                <a:lnTo>
                  <a:pt x="0" y="809895"/>
                </a:lnTo>
                <a:cubicBezTo>
                  <a:pt x="727" y="643047"/>
                  <a:pt x="1455" y="476200"/>
                  <a:pt x="2182" y="309352"/>
                </a:cubicBezTo>
                <a:close/>
              </a:path>
            </a:pathLst>
          </a:custGeom>
          <a:noFill/>
          <a:ln w="38100" cap="rnd">
            <a:solidFill>
              <a:srgbClr val="0093AE"/>
            </a:solidFill>
            <a:round/>
            <a:extLst>
              <a:ext uri="{C807C97D-BFC1-408E-A445-0C87EB9F89A2}">
                <ask:lineSketchStyleProps xmlns:ask="http://schemas.microsoft.com/office/drawing/2018/sketchyshapes" sd="1219033472">
                  <a:custGeom>
                    <a:avLst/>
                    <a:gdLst>
                      <a:gd name="connsiteX0" fmla="*/ 895 w 349868"/>
                      <a:gd name="connsiteY0" fmla="*/ 166590 h 436139"/>
                      <a:gd name="connsiteX1" fmla="*/ 175381 w 349868"/>
                      <a:gd name="connsiteY1" fmla="*/ 0 h 436139"/>
                      <a:gd name="connsiteX2" fmla="*/ 349868 w 349868"/>
                      <a:gd name="connsiteY2" fmla="*/ 166590 h 436139"/>
                      <a:gd name="connsiteX3" fmla="*/ 347011 w 349868"/>
                      <a:gd name="connsiteY3" fmla="*/ 436139 h 436139"/>
                      <a:gd name="connsiteX4" fmla="*/ 0 w 349868"/>
                      <a:gd name="connsiteY4" fmla="*/ 436139 h 436139"/>
                      <a:gd name="connsiteX5" fmla="*/ 895 w 349868"/>
                      <a:gd name="connsiteY5" fmla="*/ 166590 h 4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868" h="436139" extrusionOk="0">
                        <a:moveTo>
                          <a:pt x="895" y="166590"/>
                        </a:moveTo>
                        <a:cubicBezTo>
                          <a:pt x="82823" y="82207"/>
                          <a:pt x="129836" y="66434"/>
                          <a:pt x="175381" y="0"/>
                        </a:cubicBezTo>
                        <a:cubicBezTo>
                          <a:pt x="225272" y="62089"/>
                          <a:pt x="278966" y="102314"/>
                          <a:pt x="349868" y="166590"/>
                        </a:cubicBezTo>
                        <a:cubicBezTo>
                          <a:pt x="344088" y="261153"/>
                          <a:pt x="346907" y="352125"/>
                          <a:pt x="347011" y="436139"/>
                        </a:cubicBezTo>
                        <a:cubicBezTo>
                          <a:pt x="293561" y="458556"/>
                          <a:pt x="143032" y="405685"/>
                          <a:pt x="0" y="436139"/>
                        </a:cubicBezTo>
                        <a:cubicBezTo>
                          <a:pt x="15665" y="348112"/>
                          <a:pt x="8423" y="240334"/>
                          <a:pt x="895" y="16659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5" name="Tekstvak 4">
            <a:extLst>
              <a:ext uri="{FF2B5EF4-FFF2-40B4-BE49-F238E27FC236}">
                <a16:creationId xmlns:a16="http://schemas.microsoft.com/office/drawing/2014/main" id="{4BAEC19B-3837-AD4D-B1F5-00853F2BF7A2}"/>
              </a:ext>
            </a:extLst>
          </p:cNvPr>
          <p:cNvSpPr txBox="1"/>
          <p:nvPr userDrawn="1"/>
        </p:nvSpPr>
        <p:spPr>
          <a:xfrm rot="5400000">
            <a:off x="10206543" y="2991558"/>
            <a:ext cx="3610339" cy="215444"/>
          </a:xfrm>
          <a:prstGeom prst="rect">
            <a:avLst/>
          </a:prstGeom>
          <a:noFill/>
        </p:spPr>
        <p:txBody>
          <a:bodyPr wrap="square" rtlCol="0">
            <a:spAutoFit/>
          </a:bodyPr>
          <a:lstStyle/>
          <a:p>
            <a:r>
              <a:rPr lang="nl-NL" sz="800">
                <a:solidFill>
                  <a:srgbClr val="0093AE"/>
                </a:solidFill>
              </a:rPr>
              <a:t>De Kracht van Samen | Regio Lekstroom </a:t>
            </a:r>
          </a:p>
        </p:txBody>
      </p:sp>
    </p:spTree>
    <p:extLst>
      <p:ext uri="{BB962C8B-B14F-4D97-AF65-F5344CB8AC3E}">
        <p14:creationId xmlns:p14="http://schemas.microsoft.com/office/powerpoint/2010/main" val="901820834"/>
      </p:ext>
    </p:extLst>
  </p:cSld>
  <p:clrMapOvr>
    <a:masterClrMapping/>
  </p:clrMapOvr>
  <p:extLst>
    <p:ext uri="{DCECCB84-F9BA-43D5-87BE-67443E8EF086}">
      <p15:sldGuideLst xmlns:p15="http://schemas.microsoft.com/office/powerpoint/2012/main">
        <p15:guide id="1" orient="horz" pos="861"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4386020"/>
            <a:ext cx="4972601" cy="2491857"/>
          </a:xfrm>
        </p:spPr>
        <p:txBody>
          <a:bodyPr anchor="t" anchorCtr="0">
            <a:normAutofit/>
          </a:bodyPr>
          <a:lstStyle>
            <a:lvl1pPr>
              <a:defRPr sz="4000" baseline="0"/>
            </a:lvl1pPr>
          </a:lstStyle>
          <a:p>
            <a:r>
              <a:rPr lang="nl-NL"/>
              <a:t>Klik om stijl te bewerken</a:t>
            </a:r>
            <a:endParaRPr lang="en-US"/>
          </a:p>
        </p:txBody>
      </p:sp>
      <p:sp>
        <p:nvSpPr>
          <p:cNvPr id="3" name="Text Placeholder 2"/>
          <p:cNvSpPr>
            <a:spLocks noGrp="1"/>
          </p:cNvSpPr>
          <p:nvPr>
            <p:ph type="body" idx="1"/>
          </p:nvPr>
        </p:nvSpPr>
        <p:spPr>
          <a:xfrm>
            <a:off x="6973956" y="1013287"/>
            <a:ext cx="4846983" cy="6686225"/>
          </a:xfrm>
        </p:spPr>
        <p:txBody>
          <a:bodyPr>
            <a:normAutofit/>
          </a:bodyPr>
          <a:lstStyle>
            <a:lvl1pPr marL="0" indent="0">
              <a:buNone/>
              <a:defRPr sz="1400" baseline="0">
                <a:solidFill>
                  <a:schemeClr val="tx1"/>
                </a:solidFill>
              </a:defRPr>
            </a:lvl1pPr>
            <a:lvl2pPr marL="599984" indent="0">
              <a:buNone/>
              <a:defRPr sz="2625">
                <a:solidFill>
                  <a:schemeClr val="tx1">
                    <a:tint val="82000"/>
                  </a:schemeClr>
                </a:solidFill>
              </a:defRPr>
            </a:lvl2pPr>
            <a:lvl3pPr marL="1199967" indent="0">
              <a:buNone/>
              <a:defRPr sz="2362">
                <a:solidFill>
                  <a:schemeClr val="tx1">
                    <a:tint val="82000"/>
                  </a:schemeClr>
                </a:solidFill>
              </a:defRPr>
            </a:lvl3pPr>
            <a:lvl4pPr marL="1799951" indent="0">
              <a:buNone/>
              <a:defRPr sz="2100">
                <a:solidFill>
                  <a:schemeClr val="tx1">
                    <a:tint val="82000"/>
                  </a:schemeClr>
                </a:solidFill>
              </a:defRPr>
            </a:lvl4pPr>
            <a:lvl5pPr marL="2399934" indent="0">
              <a:buNone/>
              <a:defRPr sz="2100">
                <a:solidFill>
                  <a:schemeClr val="tx1">
                    <a:tint val="82000"/>
                  </a:schemeClr>
                </a:solidFill>
              </a:defRPr>
            </a:lvl5pPr>
            <a:lvl6pPr marL="2999918" indent="0">
              <a:buNone/>
              <a:defRPr sz="2100">
                <a:solidFill>
                  <a:schemeClr val="tx1">
                    <a:tint val="82000"/>
                  </a:schemeClr>
                </a:solidFill>
              </a:defRPr>
            </a:lvl6pPr>
            <a:lvl7pPr marL="3599901" indent="0">
              <a:buNone/>
              <a:defRPr sz="2100">
                <a:solidFill>
                  <a:schemeClr val="tx1">
                    <a:tint val="82000"/>
                  </a:schemeClr>
                </a:solidFill>
              </a:defRPr>
            </a:lvl7pPr>
            <a:lvl8pPr marL="4199885" indent="0">
              <a:buNone/>
              <a:defRPr sz="2100">
                <a:solidFill>
                  <a:schemeClr val="tx1">
                    <a:tint val="82000"/>
                  </a:schemeClr>
                </a:solidFill>
              </a:defRPr>
            </a:lvl8pPr>
            <a:lvl9pPr marL="4799868" indent="0">
              <a:buNone/>
              <a:defRPr sz="2100">
                <a:solidFill>
                  <a:schemeClr val="tx1">
                    <a:tint val="82000"/>
                  </a:schemeClr>
                </a:solidFill>
              </a:defRPr>
            </a:lvl9pPr>
          </a:lstStyle>
          <a:p>
            <a:pPr lvl="0"/>
            <a:r>
              <a:rPr lang="nl-NL"/>
              <a:t>Klikken om de tekststijl van het model te bewerken</a:t>
            </a:r>
          </a:p>
        </p:txBody>
      </p:sp>
      <p:sp>
        <p:nvSpPr>
          <p:cNvPr id="7" name="Driehoek 6">
            <a:hlinkClick r:id="" action="ppaction://hlinkshowjump?jump=nextslide"/>
            <a:extLst>
              <a:ext uri="{FF2B5EF4-FFF2-40B4-BE49-F238E27FC236}">
                <a16:creationId xmlns:a16="http://schemas.microsoft.com/office/drawing/2014/main" id="{C2CA56E9-97DA-9266-199C-FFFC9AB9F45E}"/>
              </a:ext>
            </a:extLst>
          </p:cNvPr>
          <p:cNvSpPr/>
          <p:nvPr userDrawn="1"/>
        </p:nvSpPr>
        <p:spPr>
          <a:xfrm rot="5400000">
            <a:off x="6635177" y="8572425"/>
            <a:ext cx="327081" cy="214869"/>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8" name="Driehoek 7">
            <a:hlinkClick r:id="" action="ppaction://hlinkshowjump?jump=previousslide"/>
            <a:extLst>
              <a:ext uri="{FF2B5EF4-FFF2-40B4-BE49-F238E27FC236}">
                <a16:creationId xmlns:a16="http://schemas.microsoft.com/office/drawing/2014/main" id="{CCA1E669-0B9A-3A15-922E-92632F5F684E}"/>
              </a:ext>
            </a:extLst>
          </p:cNvPr>
          <p:cNvSpPr/>
          <p:nvPr userDrawn="1"/>
        </p:nvSpPr>
        <p:spPr>
          <a:xfrm rot="16200000">
            <a:off x="5251085" y="8572422"/>
            <a:ext cx="327081" cy="214870"/>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7"/>
                      <a:gd name="connsiteY0" fmla="*/ 286512 h 286512"/>
                      <a:gd name="connsiteX1" fmla="*/ 218069 w 436137"/>
                      <a:gd name="connsiteY1" fmla="*/ 0 h 286512"/>
                      <a:gd name="connsiteX2" fmla="*/ 436137 w 436137"/>
                      <a:gd name="connsiteY2" fmla="*/ 286512 h 286512"/>
                      <a:gd name="connsiteX3" fmla="*/ 0 w 436137"/>
                      <a:gd name="connsiteY3" fmla="*/ 286512 h 286512"/>
                    </a:gdLst>
                    <a:ahLst/>
                    <a:cxnLst>
                      <a:cxn ang="0">
                        <a:pos x="connsiteX0" y="connsiteY0"/>
                      </a:cxn>
                      <a:cxn ang="0">
                        <a:pos x="connsiteX1" y="connsiteY1"/>
                      </a:cxn>
                      <a:cxn ang="0">
                        <a:pos x="connsiteX2" y="connsiteY2"/>
                      </a:cxn>
                      <a:cxn ang="0">
                        <a:pos x="connsiteX3" y="connsiteY3"/>
                      </a:cxn>
                    </a:cxnLst>
                    <a:rect l="l" t="t" r="r" b="b"/>
                    <a:pathLst>
                      <a:path w="436137" h="286512" fill="none" extrusionOk="0">
                        <a:moveTo>
                          <a:pt x="0" y="286512"/>
                        </a:moveTo>
                        <a:cubicBezTo>
                          <a:pt x="69713" y="241870"/>
                          <a:pt x="169482" y="50087"/>
                          <a:pt x="218069" y="0"/>
                        </a:cubicBezTo>
                        <a:cubicBezTo>
                          <a:pt x="257424" y="37049"/>
                          <a:pt x="394716" y="271299"/>
                          <a:pt x="436137" y="286512"/>
                        </a:cubicBezTo>
                        <a:cubicBezTo>
                          <a:pt x="218110" y="253236"/>
                          <a:pt x="134886" y="319422"/>
                          <a:pt x="0" y="286512"/>
                        </a:cubicBezTo>
                        <a:close/>
                      </a:path>
                      <a:path w="436137" h="286512" stroke="0" extrusionOk="0">
                        <a:moveTo>
                          <a:pt x="0" y="286512"/>
                        </a:moveTo>
                        <a:cubicBezTo>
                          <a:pt x="59044" y="173707"/>
                          <a:pt x="111743" y="119653"/>
                          <a:pt x="218069" y="0"/>
                        </a:cubicBezTo>
                        <a:cubicBezTo>
                          <a:pt x="324592" y="103637"/>
                          <a:pt x="372923" y="180249"/>
                          <a:pt x="436137" y="286512"/>
                        </a:cubicBezTo>
                        <a:cubicBezTo>
                          <a:pt x="257540" y="294225"/>
                          <a:pt x="167515" y="281396"/>
                          <a:pt x="0" y="28651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9" name="Regelmatige vijfhoek 8">
            <a:hlinkClick r:id="rId3" action="ppaction://hlinksldjump"/>
            <a:extLst>
              <a:ext uri="{FF2B5EF4-FFF2-40B4-BE49-F238E27FC236}">
                <a16:creationId xmlns:a16="http://schemas.microsoft.com/office/drawing/2014/main" id="{308F6005-D1AF-92EC-75FE-9E1919ED1634}"/>
              </a:ext>
            </a:extLst>
          </p:cNvPr>
          <p:cNvSpPr/>
          <p:nvPr userDrawn="1"/>
        </p:nvSpPr>
        <p:spPr>
          <a:xfrm>
            <a:off x="5973624" y="8516318"/>
            <a:ext cx="262384" cy="327082"/>
          </a:xfrm>
          <a:custGeom>
            <a:avLst/>
            <a:gdLst>
              <a:gd name="connsiteX0" fmla="*/ 1 w 850392"/>
              <a:gd name="connsiteY0" fmla="*/ 309352 h 809897"/>
              <a:gd name="connsiteX1" fmla="*/ 425196 w 850392"/>
              <a:gd name="connsiteY1" fmla="*/ 0 h 809897"/>
              <a:gd name="connsiteX2" fmla="*/ 850391 w 850392"/>
              <a:gd name="connsiteY2" fmla="*/ 309352 h 809897"/>
              <a:gd name="connsiteX3" fmla="*/ 687981 w 850392"/>
              <a:gd name="connsiteY3" fmla="*/ 809895 h 809897"/>
              <a:gd name="connsiteX4" fmla="*/ 162411 w 850392"/>
              <a:gd name="connsiteY4" fmla="*/ 809895 h 809897"/>
              <a:gd name="connsiteX5" fmla="*/ 1 w 850392"/>
              <a:gd name="connsiteY5" fmla="*/ 309352 h 809897"/>
              <a:gd name="connsiteX0" fmla="*/ 2182 w 852572"/>
              <a:gd name="connsiteY0" fmla="*/ 309352 h 809895"/>
              <a:gd name="connsiteX1" fmla="*/ 427377 w 852572"/>
              <a:gd name="connsiteY1" fmla="*/ 0 h 809895"/>
              <a:gd name="connsiteX2" fmla="*/ 852572 w 852572"/>
              <a:gd name="connsiteY2" fmla="*/ 309352 h 809895"/>
              <a:gd name="connsiteX3" fmla="*/ 690162 w 852572"/>
              <a:gd name="connsiteY3" fmla="*/ 809895 h 809895"/>
              <a:gd name="connsiteX4" fmla="*/ 0 w 852572"/>
              <a:gd name="connsiteY4" fmla="*/ 809895 h 809895"/>
              <a:gd name="connsiteX5" fmla="*/ 2182 w 852572"/>
              <a:gd name="connsiteY5" fmla="*/ 309352 h 809895"/>
              <a:gd name="connsiteX0" fmla="*/ 2182 w 852572"/>
              <a:gd name="connsiteY0" fmla="*/ 309352 h 809895"/>
              <a:gd name="connsiteX1" fmla="*/ 427377 w 852572"/>
              <a:gd name="connsiteY1" fmla="*/ 0 h 809895"/>
              <a:gd name="connsiteX2" fmla="*/ 852572 w 852572"/>
              <a:gd name="connsiteY2" fmla="*/ 309352 h 809895"/>
              <a:gd name="connsiteX3" fmla="*/ 845610 w 852572"/>
              <a:gd name="connsiteY3" fmla="*/ 809895 h 809895"/>
              <a:gd name="connsiteX4" fmla="*/ 0 w 852572"/>
              <a:gd name="connsiteY4" fmla="*/ 809895 h 809895"/>
              <a:gd name="connsiteX5" fmla="*/ 2182 w 852572"/>
              <a:gd name="connsiteY5" fmla="*/ 309352 h 80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2572" h="809895">
                <a:moveTo>
                  <a:pt x="2182" y="309352"/>
                </a:moveTo>
                <a:lnTo>
                  <a:pt x="427377" y="0"/>
                </a:lnTo>
                <a:lnTo>
                  <a:pt x="852572" y="309352"/>
                </a:lnTo>
                <a:cubicBezTo>
                  <a:pt x="850251" y="476200"/>
                  <a:pt x="847931" y="643047"/>
                  <a:pt x="845610" y="809895"/>
                </a:cubicBezTo>
                <a:lnTo>
                  <a:pt x="0" y="809895"/>
                </a:lnTo>
                <a:cubicBezTo>
                  <a:pt x="727" y="643047"/>
                  <a:pt x="1455" y="476200"/>
                  <a:pt x="2182" y="309352"/>
                </a:cubicBezTo>
                <a:close/>
              </a:path>
            </a:pathLst>
          </a:custGeom>
          <a:noFill/>
          <a:ln w="38100" cap="rnd">
            <a:solidFill>
              <a:srgbClr val="0093AE"/>
            </a:solidFill>
            <a:round/>
            <a:extLst>
              <a:ext uri="{C807C97D-BFC1-408E-A445-0C87EB9F89A2}">
                <ask:lineSketchStyleProps xmlns:ask="http://schemas.microsoft.com/office/drawing/2018/sketchyshapes" sd="1219033472">
                  <a:custGeom>
                    <a:avLst/>
                    <a:gdLst>
                      <a:gd name="connsiteX0" fmla="*/ 895 w 349868"/>
                      <a:gd name="connsiteY0" fmla="*/ 166590 h 436139"/>
                      <a:gd name="connsiteX1" fmla="*/ 175381 w 349868"/>
                      <a:gd name="connsiteY1" fmla="*/ 0 h 436139"/>
                      <a:gd name="connsiteX2" fmla="*/ 349868 w 349868"/>
                      <a:gd name="connsiteY2" fmla="*/ 166590 h 436139"/>
                      <a:gd name="connsiteX3" fmla="*/ 347011 w 349868"/>
                      <a:gd name="connsiteY3" fmla="*/ 436139 h 436139"/>
                      <a:gd name="connsiteX4" fmla="*/ 0 w 349868"/>
                      <a:gd name="connsiteY4" fmla="*/ 436139 h 436139"/>
                      <a:gd name="connsiteX5" fmla="*/ 895 w 349868"/>
                      <a:gd name="connsiteY5" fmla="*/ 166590 h 4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868" h="436139" extrusionOk="0">
                        <a:moveTo>
                          <a:pt x="895" y="166590"/>
                        </a:moveTo>
                        <a:cubicBezTo>
                          <a:pt x="82823" y="82207"/>
                          <a:pt x="129836" y="66434"/>
                          <a:pt x="175381" y="0"/>
                        </a:cubicBezTo>
                        <a:cubicBezTo>
                          <a:pt x="225272" y="62089"/>
                          <a:pt x="278966" y="102314"/>
                          <a:pt x="349868" y="166590"/>
                        </a:cubicBezTo>
                        <a:cubicBezTo>
                          <a:pt x="344088" y="261153"/>
                          <a:pt x="346907" y="352125"/>
                          <a:pt x="347011" y="436139"/>
                        </a:cubicBezTo>
                        <a:cubicBezTo>
                          <a:pt x="293561" y="458556"/>
                          <a:pt x="143032" y="405685"/>
                          <a:pt x="0" y="436139"/>
                        </a:cubicBezTo>
                        <a:cubicBezTo>
                          <a:pt x="15665" y="348112"/>
                          <a:pt x="8423" y="240334"/>
                          <a:pt x="895" y="16659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1" name="Tekstvak 10">
            <a:extLst>
              <a:ext uri="{FF2B5EF4-FFF2-40B4-BE49-F238E27FC236}">
                <a16:creationId xmlns:a16="http://schemas.microsoft.com/office/drawing/2014/main" id="{8309C1B3-5FA9-3FD7-DCE3-C66EDAB56F7C}"/>
              </a:ext>
            </a:extLst>
          </p:cNvPr>
          <p:cNvSpPr txBox="1"/>
          <p:nvPr userDrawn="1"/>
        </p:nvSpPr>
        <p:spPr>
          <a:xfrm rot="5400000">
            <a:off x="10206543" y="2991558"/>
            <a:ext cx="3610339" cy="215444"/>
          </a:xfrm>
          <a:prstGeom prst="rect">
            <a:avLst/>
          </a:prstGeom>
          <a:noFill/>
        </p:spPr>
        <p:txBody>
          <a:bodyPr wrap="square" rtlCol="0">
            <a:spAutoFit/>
          </a:bodyPr>
          <a:lstStyle/>
          <a:p>
            <a:r>
              <a:rPr lang="nl-NL" sz="800">
                <a:solidFill>
                  <a:srgbClr val="0093AE"/>
                </a:solidFill>
              </a:rPr>
              <a:t>De Kracht van Samen | Regio Lekstroom </a:t>
            </a:r>
          </a:p>
        </p:txBody>
      </p:sp>
    </p:spTree>
    <p:extLst>
      <p:ext uri="{BB962C8B-B14F-4D97-AF65-F5344CB8AC3E}">
        <p14:creationId xmlns:p14="http://schemas.microsoft.com/office/powerpoint/2010/main" val="3087589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ek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4386020"/>
            <a:ext cx="4972601" cy="2491857"/>
          </a:xfrm>
        </p:spPr>
        <p:txBody>
          <a:bodyPr anchor="t" anchorCtr="0">
            <a:normAutofit/>
          </a:bodyPr>
          <a:lstStyle>
            <a:lvl1pPr>
              <a:defRPr sz="4000" baseline="0"/>
            </a:lvl1pPr>
          </a:lstStyle>
          <a:p>
            <a:r>
              <a:rPr lang="nl-NL"/>
              <a:t>Klik om stijl te bewerken</a:t>
            </a:r>
            <a:endParaRPr lang="en-US"/>
          </a:p>
        </p:txBody>
      </p:sp>
      <p:sp>
        <p:nvSpPr>
          <p:cNvPr id="3" name="Text Placeholder 2"/>
          <p:cNvSpPr>
            <a:spLocks noGrp="1"/>
          </p:cNvSpPr>
          <p:nvPr>
            <p:ph type="body" idx="1"/>
          </p:nvPr>
        </p:nvSpPr>
        <p:spPr>
          <a:xfrm>
            <a:off x="6973956" y="1013287"/>
            <a:ext cx="4846983" cy="6686225"/>
          </a:xfrm>
        </p:spPr>
        <p:txBody>
          <a:bodyPr>
            <a:normAutofit/>
          </a:bodyPr>
          <a:lstStyle>
            <a:lvl1pPr marL="0" indent="0">
              <a:buNone/>
              <a:defRPr sz="1400" baseline="0">
                <a:solidFill>
                  <a:schemeClr val="tx1"/>
                </a:solidFill>
              </a:defRPr>
            </a:lvl1pPr>
            <a:lvl2pPr marL="599984" indent="0">
              <a:buNone/>
              <a:defRPr sz="2625">
                <a:solidFill>
                  <a:schemeClr val="tx1">
                    <a:tint val="82000"/>
                  </a:schemeClr>
                </a:solidFill>
              </a:defRPr>
            </a:lvl2pPr>
            <a:lvl3pPr marL="1199967" indent="0">
              <a:buNone/>
              <a:defRPr sz="2362">
                <a:solidFill>
                  <a:schemeClr val="tx1">
                    <a:tint val="82000"/>
                  </a:schemeClr>
                </a:solidFill>
              </a:defRPr>
            </a:lvl3pPr>
            <a:lvl4pPr marL="1799951" indent="0">
              <a:buNone/>
              <a:defRPr sz="2100">
                <a:solidFill>
                  <a:schemeClr val="tx1">
                    <a:tint val="82000"/>
                  </a:schemeClr>
                </a:solidFill>
              </a:defRPr>
            </a:lvl4pPr>
            <a:lvl5pPr marL="2399934" indent="0">
              <a:buNone/>
              <a:defRPr sz="2100">
                <a:solidFill>
                  <a:schemeClr val="tx1">
                    <a:tint val="82000"/>
                  </a:schemeClr>
                </a:solidFill>
              </a:defRPr>
            </a:lvl5pPr>
            <a:lvl6pPr marL="2999918" indent="0">
              <a:buNone/>
              <a:defRPr sz="2100">
                <a:solidFill>
                  <a:schemeClr val="tx1">
                    <a:tint val="82000"/>
                  </a:schemeClr>
                </a:solidFill>
              </a:defRPr>
            </a:lvl6pPr>
            <a:lvl7pPr marL="3599901" indent="0">
              <a:buNone/>
              <a:defRPr sz="2100">
                <a:solidFill>
                  <a:schemeClr val="tx1">
                    <a:tint val="82000"/>
                  </a:schemeClr>
                </a:solidFill>
              </a:defRPr>
            </a:lvl7pPr>
            <a:lvl8pPr marL="4199885" indent="0">
              <a:buNone/>
              <a:defRPr sz="2100">
                <a:solidFill>
                  <a:schemeClr val="tx1">
                    <a:tint val="82000"/>
                  </a:schemeClr>
                </a:solidFill>
              </a:defRPr>
            </a:lvl8pPr>
            <a:lvl9pPr marL="4799868" indent="0">
              <a:buNone/>
              <a:defRPr sz="2100">
                <a:solidFill>
                  <a:schemeClr val="tx1">
                    <a:tint val="82000"/>
                  </a:schemeClr>
                </a:solidFill>
              </a:defRPr>
            </a:lvl9pPr>
          </a:lstStyle>
          <a:p>
            <a:pPr lvl="0"/>
            <a:r>
              <a:rPr lang="nl-NL"/>
              <a:t>Klikken om de tekststijl van het model te bewerken</a:t>
            </a:r>
          </a:p>
        </p:txBody>
      </p:sp>
      <p:sp>
        <p:nvSpPr>
          <p:cNvPr id="4" name="Driehoek 3">
            <a:hlinkClick r:id="" action="ppaction://hlinkshowjump?jump=nextslide"/>
            <a:extLst>
              <a:ext uri="{FF2B5EF4-FFF2-40B4-BE49-F238E27FC236}">
                <a16:creationId xmlns:a16="http://schemas.microsoft.com/office/drawing/2014/main" id="{B59367A1-F53B-1BD1-0F14-7CEC72E9BE88}"/>
              </a:ext>
            </a:extLst>
          </p:cNvPr>
          <p:cNvSpPr/>
          <p:nvPr userDrawn="1"/>
        </p:nvSpPr>
        <p:spPr>
          <a:xfrm rot="5400000">
            <a:off x="6383968" y="8572425"/>
            <a:ext cx="327081" cy="214869"/>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5" name="Driehoek 4">
            <a:hlinkClick r:id="" action="ppaction://hlinkshowjump?jump=previousslide"/>
            <a:extLst>
              <a:ext uri="{FF2B5EF4-FFF2-40B4-BE49-F238E27FC236}">
                <a16:creationId xmlns:a16="http://schemas.microsoft.com/office/drawing/2014/main" id="{6E1BD3D4-7311-34C7-7F33-E584DEFE8443}"/>
              </a:ext>
            </a:extLst>
          </p:cNvPr>
          <p:cNvSpPr/>
          <p:nvPr userDrawn="1"/>
        </p:nvSpPr>
        <p:spPr>
          <a:xfrm rot="16200000">
            <a:off x="5482194" y="8572422"/>
            <a:ext cx="327081" cy="214870"/>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7"/>
                      <a:gd name="connsiteY0" fmla="*/ 286512 h 286512"/>
                      <a:gd name="connsiteX1" fmla="*/ 218069 w 436137"/>
                      <a:gd name="connsiteY1" fmla="*/ 0 h 286512"/>
                      <a:gd name="connsiteX2" fmla="*/ 436137 w 436137"/>
                      <a:gd name="connsiteY2" fmla="*/ 286512 h 286512"/>
                      <a:gd name="connsiteX3" fmla="*/ 0 w 436137"/>
                      <a:gd name="connsiteY3" fmla="*/ 286512 h 286512"/>
                    </a:gdLst>
                    <a:ahLst/>
                    <a:cxnLst>
                      <a:cxn ang="0">
                        <a:pos x="connsiteX0" y="connsiteY0"/>
                      </a:cxn>
                      <a:cxn ang="0">
                        <a:pos x="connsiteX1" y="connsiteY1"/>
                      </a:cxn>
                      <a:cxn ang="0">
                        <a:pos x="connsiteX2" y="connsiteY2"/>
                      </a:cxn>
                      <a:cxn ang="0">
                        <a:pos x="connsiteX3" y="connsiteY3"/>
                      </a:cxn>
                    </a:cxnLst>
                    <a:rect l="l" t="t" r="r" b="b"/>
                    <a:pathLst>
                      <a:path w="436137" h="286512" fill="none" extrusionOk="0">
                        <a:moveTo>
                          <a:pt x="0" y="286512"/>
                        </a:moveTo>
                        <a:cubicBezTo>
                          <a:pt x="69713" y="241870"/>
                          <a:pt x="169482" y="50087"/>
                          <a:pt x="218069" y="0"/>
                        </a:cubicBezTo>
                        <a:cubicBezTo>
                          <a:pt x="257424" y="37049"/>
                          <a:pt x="394716" y="271299"/>
                          <a:pt x="436137" y="286512"/>
                        </a:cubicBezTo>
                        <a:cubicBezTo>
                          <a:pt x="218110" y="253236"/>
                          <a:pt x="134886" y="319422"/>
                          <a:pt x="0" y="286512"/>
                        </a:cubicBezTo>
                        <a:close/>
                      </a:path>
                      <a:path w="436137" h="286512" stroke="0" extrusionOk="0">
                        <a:moveTo>
                          <a:pt x="0" y="286512"/>
                        </a:moveTo>
                        <a:cubicBezTo>
                          <a:pt x="59044" y="173707"/>
                          <a:pt x="111743" y="119653"/>
                          <a:pt x="218069" y="0"/>
                        </a:cubicBezTo>
                        <a:cubicBezTo>
                          <a:pt x="324592" y="103637"/>
                          <a:pt x="372923" y="180249"/>
                          <a:pt x="436137" y="286512"/>
                        </a:cubicBezTo>
                        <a:cubicBezTo>
                          <a:pt x="257540" y="294225"/>
                          <a:pt x="167515" y="281396"/>
                          <a:pt x="0" y="28651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6" name="Tekstvak 5">
            <a:extLst>
              <a:ext uri="{FF2B5EF4-FFF2-40B4-BE49-F238E27FC236}">
                <a16:creationId xmlns:a16="http://schemas.microsoft.com/office/drawing/2014/main" id="{0D192112-0E75-A986-C2A4-3C96FF8B88B0}"/>
              </a:ext>
            </a:extLst>
          </p:cNvPr>
          <p:cNvSpPr txBox="1"/>
          <p:nvPr userDrawn="1"/>
        </p:nvSpPr>
        <p:spPr>
          <a:xfrm rot="5400000">
            <a:off x="10206543" y="2991558"/>
            <a:ext cx="3610339" cy="215444"/>
          </a:xfrm>
          <a:prstGeom prst="rect">
            <a:avLst/>
          </a:prstGeom>
          <a:noFill/>
        </p:spPr>
        <p:txBody>
          <a:bodyPr wrap="square" rtlCol="0">
            <a:spAutoFit/>
          </a:bodyPr>
          <a:lstStyle/>
          <a:p>
            <a:r>
              <a:rPr lang="nl-NL" sz="800">
                <a:solidFill>
                  <a:srgbClr val="0093AE"/>
                </a:solidFill>
              </a:rPr>
              <a:t>De Kracht van Samen | Regio Lekstroom </a:t>
            </a:r>
          </a:p>
        </p:txBody>
      </p:sp>
    </p:spTree>
    <p:extLst>
      <p:ext uri="{BB962C8B-B14F-4D97-AF65-F5344CB8AC3E}">
        <p14:creationId xmlns:p14="http://schemas.microsoft.com/office/powerpoint/2010/main" val="3896119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838200" y="1366838"/>
            <a:ext cx="5006009" cy="6738996"/>
          </a:xfrm>
        </p:spPr>
        <p:txBody>
          <a:bodyPr/>
          <a:lstStyle>
            <a:lvl1pPr>
              <a:lnSpc>
                <a:spcPct val="100000"/>
              </a:lnSpc>
              <a:defRPr sz="1300" baseline="0"/>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347790" y="1366836"/>
            <a:ext cx="5006010" cy="6738997"/>
          </a:xfrm>
        </p:spPr>
        <p:txBody>
          <a:bodyPr/>
          <a:lstStyle>
            <a:lvl1pPr>
              <a:lnSpc>
                <a:spcPct val="100000"/>
              </a:lnSpc>
              <a:defRPr sz="1300" baseline="0"/>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riehoek 4">
            <a:hlinkClick r:id="" action="ppaction://hlinkshowjump?jump=nextslide"/>
            <a:extLst>
              <a:ext uri="{FF2B5EF4-FFF2-40B4-BE49-F238E27FC236}">
                <a16:creationId xmlns:a16="http://schemas.microsoft.com/office/drawing/2014/main" id="{937271B4-0EF4-BCC0-F130-4B51AAFC480C}"/>
              </a:ext>
            </a:extLst>
          </p:cNvPr>
          <p:cNvSpPr/>
          <p:nvPr userDrawn="1"/>
        </p:nvSpPr>
        <p:spPr>
          <a:xfrm rot="5400000">
            <a:off x="6635177" y="8572425"/>
            <a:ext cx="327081" cy="214869"/>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6" name="Driehoek 5">
            <a:hlinkClick r:id="" action="ppaction://hlinkshowjump?jump=previousslide"/>
            <a:extLst>
              <a:ext uri="{FF2B5EF4-FFF2-40B4-BE49-F238E27FC236}">
                <a16:creationId xmlns:a16="http://schemas.microsoft.com/office/drawing/2014/main" id="{DD61D7E1-B7DC-2B11-ACB9-D2B303A187D3}"/>
              </a:ext>
            </a:extLst>
          </p:cNvPr>
          <p:cNvSpPr/>
          <p:nvPr userDrawn="1"/>
        </p:nvSpPr>
        <p:spPr>
          <a:xfrm rot="16200000">
            <a:off x="5251085" y="8572422"/>
            <a:ext cx="327081" cy="214870"/>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7"/>
                      <a:gd name="connsiteY0" fmla="*/ 286512 h 286512"/>
                      <a:gd name="connsiteX1" fmla="*/ 218069 w 436137"/>
                      <a:gd name="connsiteY1" fmla="*/ 0 h 286512"/>
                      <a:gd name="connsiteX2" fmla="*/ 436137 w 436137"/>
                      <a:gd name="connsiteY2" fmla="*/ 286512 h 286512"/>
                      <a:gd name="connsiteX3" fmla="*/ 0 w 436137"/>
                      <a:gd name="connsiteY3" fmla="*/ 286512 h 286512"/>
                    </a:gdLst>
                    <a:ahLst/>
                    <a:cxnLst>
                      <a:cxn ang="0">
                        <a:pos x="connsiteX0" y="connsiteY0"/>
                      </a:cxn>
                      <a:cxn ang="0">
                        <a:pos x="connsiteX1" y="connsiteY1"/>
                      </a:cxn>
                      <a:cxn ang="0">
                        <a:pos x="connsiteX2" y="connsiteY2"/>
                      </a:cxn>
                      <a:cxn ang="0">
                        <a:pos x="connsiteX3" y="connsiteY3"/>
                      </a:cxn>
                    </a:cxnLst>
                    <a:rect l="l" t="t" r="r" b="b"/>
                    <a:pathLst>
                      <a:path w="436137" h="286512" fill="none" extrusionOk="0">
                        <a:moveTo>
                          <a:pt x="0" y="286512"/>
                        </a:moveTo>
                        <a:cubicBezTo>
                          <a:pt x="69713" y="241870"/>
                          <a:pt x="169482" y="50087"/>
                          <a:pt x="218069" y="0"/>
                        </a:cubicBezTo>
                        <a:cubicBezTo>
                          <a:pt x="257424" y="37049"/>
                          <a:pt x="394716" y="271299"/>
                          <a:pt x="436137" y="286512"/>
                        </a:cubicBezTo>
                        <a:cubicBezTo>
                          <a:pt x="218110" y="253236"/>
                          <a:pt x="134886" y="319422"/>
                          <a:pt x="0" y="286512"/>
                        </a:cubicBezTo>
                        <a:close/>
                      </a:path>
                      <a:path w="436137" h="286512" stroke="0" extrusionOk="0">
                        <a:moveTo>
                          <a:pt x="0" y="286512"/>
                        </a:moveTo>
                        <a:cubicBezTo>
                          <a:pt x="59044" y="173707"/>
                          <a:pt x="111743" y="119653"/>
                          <a:pt x="218069" y="0"/>
                        </a:cubicBezTo>
                        <a:cubicBezTo>
                          <a:pt x="324592" y="103637"/>
                          <a:pt x="372923" y="180249"/>
                          <a:pt x="436137" y="286512"/>
                        </a:cubicBezTo>
                        <a:cubicBezTo>
                          <a:pt x="257540" y="294225"/>
                          <a:pt x="167515" y="281396"/>
                          <a:pt x="0" y="28651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7" name="Regelmatige vijfhoek 8">
            <a:hlinkClick r:id="rId2" action="ppaction://hlinksldjump"/>
            <a:extLst>
              <a:ext uri="{FF2B5EF4-FFF2-40B4-BE49-F238E27FC236}">
                <a16:creationId xmlns:a16="http://schemas.microsoft.com/office/drawing/2014/main" id="{DEC29E56-9779-E411-75B0-E3901665AFD6}"/>
              </a:ext>
            </a:extLst>
          </p:cNvPr>
          <p:cNvSpPr/>
          <p:nvPr userDrawn="1"/>
        </p:nvSpPr>
        <p:spPr>
          <a:xfrm>
            <a:off x="5973624" y="8516318"/>
            <a:ext cx="262384" cy="327082"/>
          </a:xfrm>
          <a:custGeom>
            <a:avLst/>
            <a:gdLst>
              <a:gd name="connsiteX0" fmla="*/ 1 w 850392"/>
              <a:gd name="connsiteY0" fmla="*/ 309352 h 809897"/>
              <a:gd name="connsiteX1" fmla="*/ 425196 w 850392"/>
              <a:gd name="connsiteY1" fmla="*/ 0 h 809897"/>
              <a:gd name="connsiteX2" fmla="*/ 850391 w 850392"/>
              <a:gd name="connsiteY2" fmla="*/ 309352 h 809897"/>
              <a:gd name="connsiteX3" fmla="*/ 687981 w 850392"/>
              <a:gd name="connsiteY3" fmla="*/ 809895 h 809897"/>
              <a:gd name="connsiteX4" fmla="*/ 162411 w 850392"/>
              <a:gd name="connsiteY4" fmla="*/ 809895 h 809897"/>
              <a:gd name="connsiteX5" fmla="*/ 1 w 850392"/>
              <a:gd name="connsiteY5" fmla="*/ 309352 h 809897"/>
              <a:gd name="connsiteX0" fmla="*/ 2182 w 852572"/>
              <a:gd name="connsiteY0" fmla="*/ 309352 h 809895"/>
              <a:gd name="connsiteX1" fmla="*/ 427377 w 852572"/>
              <a:gd name="connsiteY1" fmla="*/ 0 h 809895"/>
              <a:gd name="connsiteX2" fmla="*/ 852572 w 852572"/>
              <a:gd name="connsiteY2" fmla="*/ 309352 h 809895"/>
              <a:gd name="connsiteX3" fmla="*/ 690162 w 852572"/>
              <a:gd name="connsiteY3" fmla="*/ 809895 h 809895"/>
              <a:gd name="connsiteX4" fmla="*/ 0 w 852572"/>
              <a:gd name="connsiteY4" fmla="*/ 809895 h 809895"/>
              <a:gd name="connsiteX5" fmla="*/ 2182 w 852572"/>
              <a:gd name="connsiteY5" fmla="*/ 309352 h 809895"/>
              <a:gd name="connsiteX0" fmla="*/ 2182 w 852572"/>
              <a:gd name="connsiteY0" fmla="*/ 309352 h 809895"/>
              <a:gd name="connsiteX1" fmla="*/ 427377 w 852572"/>
              <a:gd name="connsiteY1" fmla="*/ 0 h 809895"/>
              <a:gd name="connsiteX2" fmla="*/ 852572 w 852572"/>
              <a:gd name="connsiteY2" fmla="*/ 309352 h 809895"/>
              <a:gd name="connsiteX3" fmla="*/ 845610 w 852572"/>
              <a:gd name="connsiteY3" fmla="*/ 809895 h 809895"/>
              <a:gd name="connsiteX4" fmla="*/ 0 w 852572"/>
              <a:gd name="connsiteY4" fmla="*/ 809895 h 809895"/>
              <a:gd name="connsiteX5" fmla="*/ 2182 w 852572"/>
              <a:gd name="connsiteY5" fmla="*/ 309352 h 80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2572" h="809895">
                <a:moveTo>
                  <a:pt x="2182" y="309352"/>
                </a:moveTo>
                <a:lnTo>
                  <a:pt x="427377" y="0"/>
                </a:lnTo>
                <a:lnTo>
                  <a:pt x="852572" y="309352"/>
                </a:lnTo>
                <a:cubicBezTo>
                  <a:pt x="850251" y="476200"/>
                  <a:pt x="847931" y="643047"/>
                  <a:pt x="845610" y="809895"/>
                </a:cubicBezTo>
                <a:lnTo>
                  <a:pt x="0" y="809895"/>
                </a:lnTo>
                <a:cubicBezTo>
                  <a:pt x="727" y="643047"/>
                  <a:pt x="1455" y="476200"/>
                  <a:pt x="2182" y="309352"/>
                </a:cubicBezTo>
                <a:close/>
              </a:path>
            </a:pathLst>
          </a:custGeom>
          <a:noFill/>
          <a:ln w="38100" cap="rnd">
            <a:solidFill>
              <a:srgbClr val="0093AE"/>
            </a:solidFill>
            <a:round/>
            <a:extLst>
              <a:ext uri="{C807C97D-BFC1-408E-A445-0C87EB9F89A2}">
                <ask:lineSketchStyleProps xmlns:ask="http://schemas.microsoft.com/office/drawing/2018/sketchyshapes" sd="1219033472">
                  <a:custGeom>
                    <a:avLst/>
                    <a:gdLst>
                      <a:gd name="connsiteX0" fmla="*/ 895 w 349868"/>
                      <a:gd name="connsiteY0" fmla="*/ 166590 h 436139"/>
                      <a:gd name="connsiteX1" fmla="*/ 175381 w 349868"/>
                      <a:gd name="connsiteY1" fmla="*/ 0 h 436139"/>
                      <a:gd name="connsiteX2" fmla="*/ 349868 w 349868"/>
                      <a:gd name="connsiteY2" fmla="*/ 166590 h 436139"/>
                      <a:gd name="connsiteX3" fmla="*/ 347011 w 349868"/>
                      <a:gd name="connsiteY3" fmla="*/ 436139 h 436139"/>
                      <a:gd name="connsiteX4" fmla="*/ 0 w 349868"/>
                      <a:gd name="connsiteY4" fmla="*/ 436139 h 436139"/>
                      <a:gd name="connsiteX5" fmla="*/ 895 w 349868"/>
                      <a:gd name="connsiteY5" fmla="*/ 166590 h 4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868" h="436139" extrusionOk="0">
                        <a:moveTo>
                          <a:pt x="895" y="166590"/>
                        </a:moveTo>
                        <a:cubicBezTo>
                          <a:pt x="82823" y="82207"/>
                          <a:pt x="129836" y="66434"/>
                          <a:pt x="175381" y="0"/>
                        </a:cubicBezTo>
                        <a:cubicBezTo>
                          <a:pt x="225272" y="62089"/>
                          <a:pt x="278966" y="102314"/>
                          <a:pt x="349868" y="166590"/>
                        </a:cubicBezTo>
                        <a:cubicBezTo>
                          <a:pt x="344088" y="261153"/>
                          <a:pt x="346907" y="352125"/>
                          <a:pt x="347011" y="436139"/>
                        </a:cubicBezTo>
                        <a:cubicBezTo>
                          <a:pt x="293561" y="458556"/>
                          <a:pt x="143032" y="405685"/>
                          <a:pt x="0" y="436139"/>
                        </a:cubicBezTo>
                        <a:cubicBezTo>
                          <a:pt x="15665" y="348112"/>
                          <a:pt x="8423" y="240334"/>
                          <a:pt x="895" y="16659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9" name="Tekstvak 8">
            <a:extLst>
              <a:ext uri="{FF2B5EF4-FFF2-40B4-BE49-F238E27FC236}">
                <a16:creationId xmlns:a16="http://schemas.microsoft.com/office/drawing/2014/main" id="{47BAE2AF-F84D-9EB5-0FDC-F907A35A36F9}"/>
              </a:ext>
            </a:extLst>
          </p:cNvPr>
          <p:cNvSpPr txBox="1"/>
          <p:nvPr userDrawn="1"/>
        </p:nvSpPr>
        <p:spPr>
          <a:xfrm rot="5400000">
            <a:off x="10206543" y="2991558"/>
            <a:ext cx="3610339" cy="215444"/>
          </a:xfrm>
          <a:prstGeom prst="rect">
            <a:avLst/>
          </a:prstGeom>
          <a:noFill/>
        </p:spPr>
        <p:txBody>
          <a:bodyPr wrap="square" rtlCol="0">
            <a:spAutoFit/>
          </a:bodyPr>
          <a:lstStyle/>
          <a:p>
            <a:r>
              <a:rPr lang="nl-NL" sz="800">
                <a:solidFill>
                  <a:srgbClr val="0093AE"/>
                </a:solidFill>
              </a:rPr>
              <a:t>De Kracht van Samen | Regio Lekstroom </a:t>
            </a:r>
          </a:p>
        </p:txBody>
      </p:sp>
    </p:spTree>
    <p:extLst>
      <p:ext uri="{BB962C8B-B14F-4D97-AF65-F5344CB8AC3E}">
        <p14:creationId xmlns:p14="http://schemas.microsoft.com/office/powerpoint/2010/main" val="3122041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479144"/>
            <a:ext cx="10515600" cy="1739495"/>
          </a:xfrm>
        </p:spPr>
        <p:txBody>
          <a:bodyPr/>
          <a:lstStyle/>
          <a:p>
            <a:r>
              <a:rPr lang="nl-NL"/>
              <a:t>Klik om stijl te bewerken</a:t>
            </a:r>
            <a:endParaRPr lang="en-US"/>
          </a:p>
        </p:txBody>
      </p:sp>
      <p:sp>
        <p:nvSpPr>
          <p:cNvPr id="3" name="Text Placeholder 2"/>
          <p:cNvSpPr>
            <a:spLocks noGrp="1"/>
          </p:cNvSpPr>
          <p:nvPr>
            <p:ph type="body" idx="1"/>
          </p:nvPr>
        </p:nvSpPr>
        <p:spPr>
          <a:xfrm>
            <a:off x="839789" y="2206137"/>
            <a:ext cx="5157787" cy="1081194"/>
          </a:xfrm>
        </p:spPr>
        <p:txBody>
          <a:bodyPr anchor="b"/>
          <a:lstStyle>
            <a:lvl1pPr marL="0" indent="0">
              <a:buNone/>
              <a:defRPr sz="3150" b="1"/>
            </a:lvl1pPr>
            <a:lvl2pPr marL="599984" indent="0">
              <a:buNone/>
              <a:defRPr sz="2625"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nl-NL"/>
              <a:t>Klikken om de tekststijl van het model te bewerken</a:t>
            </a:r>
          </a:p>
        </p:txBody>
      </p:sp>
      <p:sp>
        <p:nvSpPr>
          <p:cNvPr id="4" name="Content Placeholder 3"/>
          <p:cNvSpPr>
            <a:spLocks noGrp="1"/>
          </p:cNvSpPr>
          <p:nvPr>
            <p:ph sz="half" idx="2"/>
          </p:nvPr>
        </p:nvSpPr>
        <p:spPr>
          <a:xfrm>
            <a:off x="839789" y="3287331"/>
            <a:ext cx="5157787" cy="483516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172201" y="2206137"/>
            <a:ext cx="5183188" cy="1081194"/>
          </a:xfrm>
        </p:spPr>
        <p:txBody>
          <a:bodyPr anchor="b"/>
          <a:lstStyle>
            <a:lvl1pPr marL="0" indent="0">
              <a:buNone/>
              <a:defRPr sz="3150" b="1"/>
            </a:lvl1pPr>
            <a:lvl2pPr marL="599984" indent="0">
              <a:buNone/>
              <a:defRPr sz="2625"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nl-NL"/>
              <a:t>Klikken om de tekststijl van het model te bewerken</a:t>
            </a:r>
          </a:p>
        </p:txBody>
      </p:sp>
      <p:sp>
        <p:nvSpPr>
          <p:cNvPr id="6" name="Content Placeholder 5"/>
          <p:cNvSpPr>
            <a:spLocks noGrp="1"/>
          </p:cNvSpPr>
          <p:nvPr>
            <p:ph sz="quarter" idx="4"/>
          </p:nvPr>
        </p:nvSpPr>
        <p:spPr>
          <a:xfrm>
            <a:off x="6172201" y="3287331"/>
            <a:ext cx="5183188" cy="483516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Driehoek 12">
            <a:hlinkClick r:id="" action="ppaction://hlinkshowjump?jump=nextslide"/>
            <a:extLst>
              <a:ext uri="{FF2B5EF4-FFF2-40B4-BE49-F238E27FC236}">
                <a16:creationId xmlns:a16="http://schemas.microsoft.com/office/drawing/2014/main" id="{63737133-40AC-8520-4EBE-B83253A37143}"/>
              </a:ext>
            </a:extLst>
          </p:cNvPr>
          <p:cNvSpPr/>
          <p:nvPr userDrawn="1"/>
        </p:nvSpPr>
        <p:spPr>
          <a:xfrm rot="5400000">
            <a:off x="6635177" y="8572425"/>
            <a:ext cx="327081" cy="214869"/>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4" name="Driehoek 13">
            <a:hlinkClick r:id="" action="ppaction://hlinkshowjump?jump=previousslide"/>
            <a:extLst>
              <a:ext uri="{FF2B5EF4-FFF2-40B4-BE49-F238E27FC236}">
                <a16:creationId xmlns:a16="http://schemas.microsoft.com/office/drawing/2014/main" id="{10D3FAD7-F9BD-49D1-E3E2-22D694F6B869}"/>
              </a:ext>
            </a:extLst>
          </p:cNvPr>
          <p:cNvSpPr/>
          <p:nvPr userDrawn="1"/>
        </p:nvSpPr>
        <p:spPr>
          <a:xfrm rot="16200000">
            <a:off x="5251085" y="8572422"/>
            <a:ext cx="327081" cy="214870"/>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7"/>
                      <a:gd name="connsiteY0" fmla="*/ 286512 h 286512"/>
                      <a:gd name="connsiteX1" fmla="*/ 218069 w 436137"/>
                      <a:gd name="connsiteY1" fmla="*/ 0 h 286512"/>
                      <a:gd name="connsiteX2" fmla="*/ 436137 w 436137"/>
                      <a:gd name="connsiteY2" fmla="*/ 286512 h 286512"/>
                      <a:gd name="connsiteX3" fmla="*/ 0 w 436137"/>
                      <a:gd name="connsiteY3" fmla="*/ 286512 h 286512"/>
                    </a:gdLst>
                    <a:ahLst/>
                    <a:cxnLst>
                      <a:cxn ang="0">
                        <a:pos x="connsiteX0" y="connsiteY0"/>
                      </a:cxn>
                      <a:cxn ang="0">
                        <a:pos x="connsiteX1" y="connsiteY1"/>
                      </a:cxn>
                      <a:cxn ang="0">
                        <a:pos x="connsiteX2" y="connsiteY2"/>
                      </a:cxn>
                      <a:cxn ang="0">
                        <a:pos x="connsiteX3" y="connsiteY3"/>
                      </a:cxn>
                    </a:cxnLst>
                    <a:rect l="l" t="t" r="r" b="b"/>
                    <a:pathLst>
                      <a:path w="436137" h="286512" fill="none" extrusionOk="0">
                        <a:moveTo>
                          <a:pt x="0" y="286512"/>
                        </a:moveTo>
                        <a:cubicBezTo>
                          <a:pt x="69713" y="241870"/>
                          <a:pt x="169482" y="50087"/>
                          <a:pt x="218069" y="0"/>
                        </a:cubicBezTo>
                        <a:cubicBezTo>
                          <a:pt x="257424" y="37049"/>
                          <a:pt x="394716" y="271299"/>
                          <a:pt x="436137" y="286512"/>
                        </a:cubicBezTo>
                        <a:cubicBezTo>
                          <a:pt x="218110" y="253236"/>
                          <a:pt x="134886" y="319422"/>
                          <a:pt x="0" y="286512"/>
                        </a:cubicBezTo>
                        <a:close/>
                      </a:path>
                      <a:path w="436137" h="286512" stroke="0" extrusionOk="0">
                        <a:moveTo>
                          <a:pt x="0" y="286512"/>
                        </a:moveTo>
                        <a:cubicBezTo>
                          <a:pt x="59044" y="173707"/>
                          <a:pt x="111743" y="119653"/>
                          <a:pt x="218069" y="0"/>
                        </a:cubicBezTo>
                        <a:cubicBezTo>
                          <a:pt x="324592" y="103637"/>
                          <a:pt x="372923" y="180249"/>
                          <a:pt x="436137" y="286512"/>
                        </a:cubicBezTo>
                        <a:cubicBezTo>
                          <a:pt x="257540" y="294225"/>
                          <a:pt x="167515" y="281396"/>
                          <a:pt x="0" y="28651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5" name="Regelmatige vijfhoek 8">
            <a:hlinkClick r:id="rId2" action="ppaction://hlinksldjump"/>
            <a:extLst>
              <a:ext uri="{FF2B5EF4-FFF2-40B4-BE49-F238E27FC236}">
                <a16:creationId xmlns:a16="http://schemas.microsoft.com/office/drawing/2014/main" id="{2B5BAFC1-4801-CD72-C0F2-31F7A18F5E50}"/>
              </a:ext>
            </a:extLst>
          </p:cNvPr>
          <p:cNvSpPr/>
          <p:nvPr userDrawn="1"/>
        </p:nvSpPr>
        <p:spPr>
          <a:xfrm>
            <a:off x="5973624" y="8516318"/>
            <a:ext cx="262384" cy="327082"/>
          </a:xfrm>
          <a:custGeom>
            <a:avLst/>
            <a:gdLst>
              <a:gd name="connsiteX0" fmla="*/ 1 w 850392"/>
              <a:gd name="connsiteY0" fmla="*/ 309352 h 809897"/>
              <a:gd name="connsiteX1" fmla="*/ 425196 w 850392"/>
              <a:gd name="connsiteY1" fmla="*/ 0 h 809897"/>
              <a:gd name="connsiteX2" fmla="*/ 850391 w 850392"/>
              <a:gd name="connsiteY2" fmla="*/ 309352 h 809897"/>
              <a:gd name="connsiteX3" fmla="*/ 687981 w 850392"/>
              <a:gd name="connsiteY3" fmla="*/ 809895 h 809897"/>
              <a:gd name="connsiteX4" fmla="*/ 162411 w 850392"/>
              <a:gd name="connsiteY4" fmla="*/ 809895 h 809897"/>
              <a:gd name="connsiteX5" fmla="*/ 1 w 850392"/>
              <a:gd name="connsiteY5" fmla="*/ 309352 h 809897"/>
              <a:gd name="connsiteX0" fmla="*/ 2182 w 852572"/>
              <a:gd name="connsiteY0" fmla="*/ 309352 h 809895"/>
              <a:gd name="connsiteX1" fmla="*/ 427377 w 852572"/>
              <a:gd name="connsiteY1" fmla="*/ 0 h 809895"/>
              <a:gd name="connsiteX2" fmla="*/ 852572 w 852572"/>
              <a:gd name="connsiteY2" fmla="*/ 309352 h 809895"/>
              <a:gd name="connsiteX3" fmla="*/ 690162 w 852572"/>
              <a:gd name="connsiteY3" fmla="*/ 809895 h 809895"/>
              <a:gd name="connsiteX4" fmla="*/ 0 w 852572"/>
              <a:gd name="connsiteY4" fmla="*/ 809895 h 809895"/>
              <a:gd name="connsiteX5" fmla="*/ 2182 w 852572"/>
              <a:gd name="connsiteY5" fmla="*/ 309352 h 809895"/>
              <a:gd name="connsiteX0" fmla="*/ 2182 w 852572"/>
              <a:gd name="connsiteY0" fmla="*/ 309352 h 809895"/>
              <a:gd name="connsiteX1" fmla="*/ 427377 w 852572"/>
              <a:gd name="connsiteY1" fmla="*/ 0 h 809895"/>
              <a:gd name="connsiteX2" fmla="*/ 852572 w 852572"/>
              <a:gd name="connsiteY2" fmla="*/ 309352 h 809895"/>
              <a:gd name="connsiteX3" fmla="*/ 845610 w 852572"/>
              <a:gd name="connsiteY3" fmla="*/ 809895 h 809895"/>
              <a:gd name="connsiteX4" fmla="*/ 0 w 852572"/>
              <a:gd name="connsiteY4" fmla="*/ 809895 h 809895"/>
              <a:gd name="connsiteX5" fmla="*/ 2182 w 852572"/>
              <a:gd name="connsiteY5" fmla="*/ 309352 h 80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2572" h="809895">
                <a:moveTo>
                  <a:pt x="2182" y="309352"/>
                </a:moveTo>
                <a:lnTo>
                  <a:pt x="427377" y="0"/>
                </a:lnTo>
                <a:lnTo>
                  <a:pt x="852572" y="309352"/>
                </a:lnTo>
                <a:cubicBezTo>
                  <a:pt x="850251" y="476200"/>
                  <a:pt x="847931" y="643047"/>
                  <a:pt x="845610" y="809895"/>
                </a:cubicBezTo>
                <a:lnTo>
                  <a:pt x="0" y="809895"/>
                </a:lnTo>
                <a:cubicBezTo>
                  <a:pt x="727" y="643047"/>
                  <a:pt x="1455" y="476200"/>
                  <a:pt x="2182" y="309352"/>
                </a:cubicBezTo>
                <a:close/>
              </a:path>
            </a:pathLst>
          </a:custGeom>
          <a:noFill/>
          <a:ln w="38100" cap="rnd">
            <a:solidFill>
              <a:srgbClr val="0093AE"/>
            </a:solidFill>
            <a:round/>
            <a:extLst>
              <a:ext uri="{C807C97D-BFC1-408E-A445-0C87EB9F89A2}">
                <ask:lineSketchStyleProps xmlns:ask="http://schemas.microsoft.com/office/drawing/2018/sketchyshapes" sd="1219033472">
                  <a:custGeom>
                    <a:avLst/>
                    <a:gdLst>
                      <a:gd name="connsiteX0" fmla="*/ 895 w 349868"/>
                      <a:gd name="connsiteY0" fmla="*/ 166590 h 436139"/>
                      <a:gd name="connsiteX1" fmla="*/ 175381 w 349868"/>
                      <a:gd name="connsiteY1" fmla="*/ 0 h 436139"/>
                      <a:gd name="connsiteX2" fmla="*/ 349868 w 349868"/>
                      <a:gd name="connsiteY2" fmla="*/ 166590 h 436139"/>
                      <a:gd name="connsiteX3" fmla="*/ 347011 w 349868"/>
                      <a:gd name="connsiteY3" fmla="*/ 436139 h 436139"/>
                      <a:gd name="connsiteX4" fmla="*/ 0 w 349868"/>
                      <a:gd name="connsiteY4" fmla="*/ 436139 h 436139"/>
                      <a:gd name="connsiteX5" fmla="*/ 895 w 349868"/>
                      <a:gd name="connsiteY5" fmla="*/ 166590 h 4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868" h="436139" extrusionOk="0">
                        <a:moveTo>
                          <a:pt x="895" y="166590"/>
                        </a:moveTo>
                        <a:cubicBezTo>
                          <a:pt x="82823" y="82207"/>
                          <a:pt x="129836" y="66434"/>
                          <a:pt x="175381" y="0"/>
                        </a:cubicBezTo>
                        <a:cubicBezTo>
                          <a:pt x="225272" y="62089"/>
                          <a:pt x="278966" y="102314"/>
                          <a:pt x="349868" y="166590"/>
                        </a:cubicBezTo>
                        <a:cubicBezTo>
                          <a:pt x="344088" y="261153"/>
                          <a:pt x="346907" y="352125"/>
                          <a:pt x="347011" y="436139"/>
                        </a:cubicBezTo>
                        <a:cubicBezTo>
                          <a:pt x="293561" y="458556"/>
                          <a:pt x="143032" y="405685"/>
                          <a:pt x="0" y="436139"/>
                        </a:cubicBezTo>
                        <a:cubicBezTo>
                          <a:pt x="15665" y="348112"/>
                          <a:pt x="8423" y="240334"/>
                          <a:pt x="895" y="16659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7" name="Tekstvak 16">
            <a:extLst>
              <a:ext uri="{FF2B5EF4-FFF2-40B4-BE49-F238E27FC236}">
                <a16:creationId xmlns:a16="http://schemas.microsoft.com/office/drawing/2014/main" id="{C3D64CCA-348A-9928-46EC-EB5490BAC933}"/>
              </a:ext>
            </a:extLst>
          </p:cNvPr>
          <p:cNvSpPr txBox="1"/>
          <p:nvPr userDrawn="1"/>
        </p:nvSpPr>
        <p:spPr>
          <a:xfrm rot="5400000">
            <a:off x="10206543" y="2991558"/>
            <a:ext cx="3610339" cy="215444"/>
          </a:xfrm>
          <a:prstGeom prst="rect">
            <a:avLst/>
          </a:prstGeom>
          <a:noFill/>
        </p:spPr>
        <p:txBody>
          <a:bodyPr wrap="square" rtlCol="0">
            <a:spAutoFit/>
          </a:bodyPr>
          <a:lstStyle/>
          <a:p>
            <a:r>
              <a:rPr lang="nl-NL" sz="800">
                <a:solidFill>
                  <a:srgbClr val="0093AE"/>
                </a:solidFill>
              </a:rPr>
              <a:t>De Kracht van Samen | Regio Lekstroom </a:t>
            </a:r>
          </a:p>
        </p:txBody>
      </p:sp>
    </p:spTree>
    <p:extLst>
      <p:ext uri="{BB962C8B-B14F-4D97-AF65-F5344CB8AC3E}">
        <p14:creationId xmlns:p14="http://schemas.microsoft.com/office/powerpoint/2010/main" val="2480766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9" name="Driehoek 8">
            <a:hlinkClick r:id="" action="ppaction://hlinkshowjump?jump=nextslide"/>
            <a:extLst>
              <a:ext uri="{FF2B5EF4-FFF2-40B4-BE49-F238E27FC236}">
                <a16:creationId xmlns:a16="http://schemas.microsoft.com/office/drawing/2014/main" id="{6FC1854A-1448-E954-08C7-697B7014E739}"/>
              </a:ext>
            </a:extLst>
          </p:cNvPr>
          <p:cNvSpPr/>
          <p:nvPr userDrawn="1"/>
        </p:nvSpPr>
        <p:spPr>
          <a:xfrm rot="5400000">
            <a:off x="6635177" y="8572425"/>
            <a:ext cx="327081" cy="214869"/>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0" name="Driehoek 9">
            <a:hlinkClick r:id="" action="ppaction://hlinkshowjump?jump=previousslide"/>
            <a:extLst>
              <a:ext uri="{FF2B5EF4-FFF2-40B4-BE49-F238E27FC236}">
                <a16:creationId xmlns:a16="http://schemas.microsoft.com/office/drawing/2014/main" id="{1EC9F0CC-C4B0-BC31-8F94-EF5AB60EBBC5}"/>
              </a:ext>
            </a:extLst>
          </p:cNvPr>
          <p:cNvSpPr/>
          <p:nvPr userDrawn="1"/>
        </p:nvSpPr>
        <p:spPr>
          <a:xfrm rot="16200000">
            <a:off x="5251085" y="8572422"/>
            <a:ext cx="327081" cy="214870"/>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7"/>
                      <a:gd name="connsiteY0" fmla="*/ 286512 h 286512"/>
                      <a:gd name="connsiteX1" fmla="*/ 218069 w 436137"/>
                      <a:gd name="connsiteY1" fmla="*/ 0 h 286512"/>
                      <a:gd name="connsiteX2" fmla="*/ 436137 w 436137"/>
                      <a:gd name="connsiteY2" fmla="*/ 286512 h 286512"/>
                      <a:gd name="connsiteX3" fmla="*/ 0 w 436137"/>
                      <a:gd name="connsiteY3" fmla="*/ 286512 h 286512"/>
                    </a:gdLst>
                    <a:ahLst/>
                    <a:cxnLst>
                      <a:cxn ang="0">
                        <a:pos x="connsiteX0" y="connsiteY0"/>
                      </a:cxn>
                      <a:cxn ang="0">
                        <a:pos x="connsiteX1" y="connsiteY1"/>
                      </a:cxn>
                      <a:cxn ang="0">
                        <a:pos x="connsiteX2" y="connsiteY2"/>
                      </a:cxn>
                      <a:cxn ang="0">
                        <a:pos x="connsiteX3" y="connsiteY3"/>
                      </a:cxn>
                    </a:cxnLst>
                    <a:rect l="l" t="t" r="r" b="b"/>
                    <a:pathLst>
                      <a:path w="436137" h="286512" fill="none" extrusionOk="0">
                        <a:moveTo>
                          <a:pt x="0" y="286512"/>
                        </a:moveTo>
                        <a:cubicBezTo>
                          <a:pt x="69713" y="241870"/>
                          <a:pt x="169482" y="50087"/>
                          <a:pt x="218069" y="0"/>
                        </a:cubicBezTo>
                        <a:cubicBezTo>
                          <a:pt x="257424" y="37049"/>
                          <a:pt x="394716" y="271299"/>
                          <a:pt x="436137" y="286512"/>
                        </a:cubicBezTo>
                        <a:cubicBezTo>
                          <a:pt x="218110" y="253236"/>
                          <a:pt x="134886" y="319422"/>
                          <a:pt x="0" y="286512"/>
                        </a:cubicBezTo>
                        <a:close/>
                      </a:path>
                      <a:path w="436137" h="286512" stroke="0" extrusionOk="0">
                        <a:moveTo>
                          <a:pt x="0" y="286512"/>
                        </a:moveTo>
                        <a:cubicBezTo>
                          <a:pt x="59044" y="173707"/>
                          <a:pt x="111743" y="119653"/>
                          <a:pt x="218069" y="0"/>
                        </a:cubicBezTo>
                        <a:cubicBezTo>
                          <a:pt x="324592" y="103637"/>
                          <a:pt x="372923" y="180249"/>
                          <a:pt x="436137" y="286512"/>
                        </a:cubicBezTo>
                        <a:cubicBezTo>
                          <a:pt x="257540" y="294225"/>
                          <a:pt x="167515" y="281396"/>
                          <a:pt x="0" y="28651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1" name="Regelmatige vijfhoek 8">
            <a:hlinkClick r:id="rId2" action="ppaction://hlinksldjump"/>
            <a:extLst>
              <a:ext uri="{FF2B5EF4-FFF2-40B4-BE49-F238E27FC236}">
                <a16:creationId xmlns:a16="http://schemas.microsoft.com/office/drawing/2014/main" id="{33A0CE54-1DB5-BEB1-537F-A44CEC7144BE}"/>
              </a:ext>
            </a:extLst>
          </p:cNvPr>
          <p:cNvSpPr/>
          <p:nvPr userDrawn="1"/>
        </p:nvSpPr>
        <p:spPr>
          <a:xfrm>
            <a:off x="5973624" y="8516318"/>
            <a:ext cx="262384" cy="327082"/>
          </a:xfrm>
          <a:custGeom>
            <a:avLst/>
            <a:gdLst>
              <a:gd name="connsiteX0" fmla="*/ 1 w 850392"/>
              <a:gd name="connsiteY0" fmla="*/ 309352 h 809897"/>
              <a:gd name="connsiteX1" fmla="*/ 425196 w 850392"/>
              <a:gd name="connsiteY1" fmla="*/ 0 h 809897"/>
              <a:gd name="connsiteX2" fmla="*/ 850391 w 850392"/>
              <a:gd name="connsiteY2" fmla="*/ 309352 h 809897"/>
              <a:gd name="connsiteX3" fmla="*/ 687981 w 850392"/>
              <a:gd name="connsiteY3" fmla="*/ 809895 h 809897"/>
              <a:gd name="connsiteX4" fmla="*/ 162411 w 850392"/>
              <a:gd name="connsiteY4" fmla="*/ 809895 h 809897"/>
              <a:gd name="connsiteX5" fmla="*/ 1 w 850392"/>
              <a:gd name="connsiteY5" fmla="*/ 309352 h 809897"/>
              <a:gd name="connsiteX0" fmla="*/ 2182 w 852572"/>
              <a:gd name="connsiteY0" fmla="*/ 309352 h 809895"/>
              <a:gd name="connsiteX1" fmla="*/ 427377 w 852572"/>
              <a:gd name="connsiteY1" fmla="*/ 0 h 809895"/>
              <a:gd name="connsiteX2" fmla="*/ 852572 w 852572"/>
              <a:gd name="connsiteY2" fmla="*/ 309352 h 809895"/>
              <a:gd name="connsiteX3" fmla="*/ 690162 w 852572"/>
              <a:gd name="connsiteY3" fmla="*/ 809895 h 809895"/>
              <a:gd name="connsiteX4" fmla="*/ 0 w 852572"/>
              <a:gd name="connsiteY4" fmla="*/ 809895 h 809895"/>
              <a:gd name="connsiteX5" fmla="*/ 2182 w 852572"/>
              <a:gd name="connsiteY5" fmla="*/ 309352 h 809895"/>
              <a:gd name="connsiteX0" fmla="*/ 2182 w 852572"/>
              <a:gd name="connsiteY0" fmla="*/ 309352 h 809895"/>
              <a:gd name="connsiteX1" fmla="*/ 427377 w 852572"/>
              <a:gd name="connsiteY1" fmla="*/ 0 h 809895"/>
              <a:gd name="connsiteX2" fmla="*/ 852572 w 852572"/>
              <a:gd name="connsiteY2" fmla="*/ 309352 h 809895"/>
              <a:gd name="connsiteX3" fmla="*/ 845610 w 852572"/>
              <a:gd name="connsiteY3" fmla="*/ 809895 h 809895"/>
              <a:gd name="connsiteX4" fmla="*/ 0 w 852572"/>
              <a:gd name="connsiteY4" fmla="*/ 809895 h 809895"/>
              <a:gd name="connsiteX5" fmla="*/ 2182 w 852572"/>
              <a:gd name="connsiteY5" fmla="*/ 309352 h 80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2572" h="809895">
                <a:moveTo>
                  <a:pt x="2182" y="309352"/>
                </a:moveTo>
                <a:lnTo>
                  <a:pt x="427377" y="0"/>
                </a:lnTo>
                <a:lnTo>
                  <a:pt x="852572" y="309352"/>
                </a:lnTo>
                <a:cubicBezTo>
                  <a:pt x="850251" y="476200"/>
                  <a:pt x="847931" y="643047"/>
                  <a:pt x="845610" y="809895"/>
                </a:cubicBezTo>
                <a:lnTo>
                  <a:pt x="0" y="809895"/>
                </a:lnTo>
                <a:cubicBezTo>
                  <a:pt x="727" y="643047"/>
                  <a:pt x="1455" y="476200"/>
                  <a:pt x="2182" y="309352"/>
                </a:cubicBezTo>
                <a:close/>
              </a:path>
            </a:pathLst>
          </a:custGeom>
          <a:noFill/>
          <a:ln w="38100" cap="rnd">
            <a:solidFill>
              <a:srgbClr val="0093AE"/>
            </a:solidFill>
            <a:round/>
            <a:extLst>
              <a:ext uri="{C807C97D-BFC1-408E-A445-0C87EB9F89A2}">
                <ask:lineSketchStyleProps xmlns:ask="http://schemas.microsoft.com/office/drawing/2018/sketchyshapes" sd="1219033472">
                  <a:custGeom>
                    <a:avLst/>
                    <a:gdLst>
                      <a:gd name="connsiteX0" fmla="*/ 895 w 349868"/>
                      <a:gd name="connsiteY0" fmla="*/ 166590 h 436139"/>
                      <a:gd name="connsiteX1" fmla="*/ 175381 w 349868"/>
                      <a:gd name="connsiteY1" fmla="*/ 0 h 436139"/>
                      <a:gd name="connsiteX2" fmla="*/ 349868 w 349868"/>
                      <a:gd name="connsiteY2" fmla="*/ 166590 h 436139"/>
                      <a:gd name="connsiteX3" fmla="*/ 347011 w 349868"/>
                      <a:gd name="connsiteY3" fmla="*/ 436139 h 436139"/>
                      <a:gd name="connsiteX4" fmla="*/ 0 w 349868"/>
                      <a:gd name="connsiteY4" fmla="*/ 436139 h 436139"/>
                      <a:gd name="connsiteX5" fmla="*/ 895 w 349868"/>
                      <a:gd name="connsiteY5" fmla="*/ 166590 h 4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868" h="436139" extrusionOk="0">
                        <a:moveTo>
                          <a:pt x="895" y="166590"/>
                        </a:moveTo>
                        <a:cubicBezTo>
                          <a:pt x="82823" y="82207"/>
                          <a:pt x="129836" y="66434"/>
                          <a:pt x="175381" y="0"/>
                        </a:cubicBezTo>
                        <a:cubicBezTo>
                          <a:pt x="225272" y="62089"/>
                          <a:pt x="278966" y="102314"/>
                          <a:pt x="349868" y="166590"/>
                        </a:cubicBezTo>
                        <a:cubicBezTo>
                          <a:pt x="344088" y="261153"/>
                          <a:pt x="346907" y="352125"/>
                          <a:pt x="347011" y="436139"/>
                        </a:cubicBezTo>
                        <a:cubicBezTo>
                          <a:pt x="293561" y="458556"/>
                          <a:pt x="143032" y="405685"/>
                          <a:pt x="0" y="436139"/>
                        </a:cubicBezTo>
                        <a:cubicBezTo>
                          <a:pt x="15665" y="348112"/>
                          <a:pt x="8423" y="240334"/>
                          <a:pt x="895" y="16659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3" name="Tekstvak 12">
            <a:extLst>
              <a:ext uri="{FF2B5EF4-FFF2-40B4-BE49-F238E27FC236}">
                <a16:creationId xmlns:a16="http://schemas.microsoft.com/office/drawing/2014/main" id="{6A2EE7A7-EBD4-67F9-C5C6-CF477E55BCB6}"/>
              </a:ext>
            </a:extLst>
          </p:cNvPr>
          <p:cNvSpPr txBox="1"/>
          <p:nvPr userDrawn="1"/>
        </p:nvSpPr>
        <p:spPr>
          <a:xfrm rot="5400000">
            <a:off x="10206543" y="2991558"/>
            <a:ext cx="3610339" cy="215444"/>
          </a:xfrm>
          <a:prstGeom prst="rect">
            <a:avLst/>
          </a:prstGeom>
          <a:noFill/>
        </p:spPr>
        <p:txBody>
          <a:bodyPr wrap="square" rtlCol="0">
            <a:spAutoFit/>
          </a:bodyPr>
          <a:lstStyle/>
          <a:p>
            <a:r>
              <a:rPr lang="nl-NL" sz="800">
                <a:solidFill>
                  <a:srgbClr val="0093AE"/>
                </a:solidFill>
              </a:rPr>
              <a:t>De Kracht van Samen | Regio Lekstroom </a:t>
            </a:r>
          </a:p>
        </p:txBody>
      </p:sp>
    </p:spTree>
    <p:extLst>
      <p:ext uri="{BB962C8B-B14F-4D97-AF65-F5344CB8AC3E}">
        <p14:creationId xmlns:p14="http://schemas.microsoft.com/office/powerpoint/2010/main" val="1312967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Driehoek 7">
            <a:hlinkClick r:id="" action="ppaction://hlinkshowjump?jump=nextslide"/>
            <a:extLst>
              <a:ext uri="{FF2B5EF4-FFF2-40B4-BE49-F238E27FC236}">
                <a16:creationId xmlns:a16="http://schemas.microsoft.com/office/drawing/2014/main" id="{60B018E3-AB26-6205-822E-EFE566A88800}"/>
              </a:ext>
            </a:extLst>
          </p:cNvPr>
          <p:cNvSpPr/>
          <p:nvPr userDrawn="1"/>
        </p:nvSpPr>
        <p:spPr>
          <a:xfrm rot="5400000">
            <a:off x="6635177" y="8572425"/>
            <a:ext cx="327081" cy="214869"/>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6"/>
                      <a:gd name="connsiteY0" fmla="*/ 286511 h 286511"/>
                      <a:gd name="connsiteX1" fmla="*/ 218068 w 436136"/>
                      <a:gd name="connsiteY1" fmla="*/ 0 h 286511"/>
                      <a:gd name="connsiteX2" fmla="*/ 436136 w 436136"/>
                      <a:gd name="connsiteY2" fmla="*/ 286511 h 286511"/>
                      <a:gd name="connsiteX3" fmla="*/ 0 w 436136"/>
                      <a:gd name="connsiteY3" fmla="*/ 286511 h 286511"/>
                    </a:gdLst>
                    <a:ahLst/>
                    <a:cxnLst>
                      <a:cxn ang="0">
                        <a:pos x="connsiteX0" y="connsiteY0"/>
                      </a:cxn>
                      <a:cxn ang="0">
                        <a:pos x="connsiteX1" y="connsiteY1"/>
                      </a:cxn>
                      <a:cxn ang="0">
                        <a:pos x="connsiteX2" y="connsiteY2"/>
                      </a:cxn>
                      <a:cxn ang="0">
                        <a:pos x="connsiteX3" y="connsiteY3"/>
                      </a:cxn>
                    </a:cxnLst>
                    <a:rect l="l" t="t" r="r" b="b"/>
                    <a:pathLst>
                      <a:path w="436136" h="286511" fill="none" extrusionOk="0">
                        <a:moveTo>
                          <a:pt x="0" y="286511"/>
                        </a:moveTo>
                        <a:cubicBezTo>
                          <a:pt x="73130" y="237448"/>
                          <a:pt x="177623" y="45953"/>
                          <a:pt x="218068" y="0"/>
                        </a:cubicBezTo>
                        <a:cubicBezTo>
                          <a:pt x="259042" y="43177"/>
                          <a:pt x="306770" y="166433"/>
                          <a:pt x="436136" y="286511"/>
                        </a:cubicBezTo>
                        <a:cubicBezTo>
                          <a:pt x="386617" y="249591"/>
                          <a:pt x="132158" y="312649"/>
                          <a:pt x="0" y="286511"/>
                        </a:cubicBezTo>
                        <a:close/>
                      </a:path>
                      <a:path w="436136" h="286511" stroke="0" extrusionOk="0">
                        <a:moveTo>
                          <a:pt x="0" y="286511"/>
                        </a:moveTo>
                        <a:cubicBezTo>
                          <a:pt x="64042" y="175158"/>
                          <a:pt x="120241" y="118887"/>
                          <a:pt x="218068" y="0"/>
                        </a:cubicBezTo>
                        <a:cubicBezTo>
                          <a:pt x="323619" y="111783"/>
                          <a:pt x="372096" y="189767"/>
                          <a:pt x="436136" y="286511"/>
                        </a:cubicBezTo>
                        <a:cubicBezTo>
                          <a:pt x="252686" y="290714"/>
                          <a:pt x="159731" y="279123"/>
                          <a:pt x="0" y="28651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9" name="Driehoek 8">
            <a:hlinkClick r:id="" action="ppaction://hlinkshowjump?jump=previousslide"/>
            <a:extLst>
              <a:ext uri="{FF2B5EF4-FFF2-40B4-BE49-F238E27FC236}">
                <a16:creationId xmlns:a16="http://schemas.microsoft.com/office/drawing/2014/main" id="{A774483A-11BD-EEA2-A5D3-382B4C0381F0}"/>
              </a:ext>
            </a:extLst>
          </p:cNvPr>
          <p:cNvSpPr/>
          <p:nvPr userDrawn="1"/>
        </p:nvSpPr>
        <p:spPr>
          <a:xfrm rot="16200000">
            <a:off x="5251085" y="8572422"/>
            <a:ext cx="327081" cy="214870"/>
          </a:xfrm>
          <a:prstGeom prst="triangle">
            <a:avLst/>
          </a:prstGeom>
          <a:solidFill>
            <a:schemeClr val="bg1"/>
          </a:solidFill>
          <a:ln w="38100" cap="rnd">
            <a:solidFill>
              <a:srgbClr val="0093AE"/>
            </a:solidFill>
            <a:round/>
            <a:extLst>
              <a:ext uri="{C807C97D-BFC1-408E-A445-0C87EB9F89A2}">
                <ask:lineSketchStyleProps xmlns:ask="http://schemas.microsoft.com/office/drawing/2018/sketchyshapes" sd="1219033472">
                  <a:custGeom>
                    <a:avLst/>
                    <a:gdLst>
                      <a:gd name="connsiteX0" fmla="*/ 0 w 436137"/>
                      <a:gd name="connsiteY0" fmla="*/ 286512 h 286512"/>
                      <a:gd name="connsiteX1" fmla="*/ 218069 w 436137"/>
                      <a:gd name="connsiteY1" fmla="*/ 0 h 286512"/>
                      <a:gd name="connsiteX2" fmla="*/ 436137 w 436137"/>
                      <a:gd name="connsiteY2" fmla="*/ 286512 h 286512"/>
                      <a:gd name="connsiteX3" fmla="*/ 0 w 436137"/>
                      <a:gd name="connsiteY3" fmla="*/ 286512 h 286512"/>
                    </a:gdLst>
                    <a:ahLst/>
                    <a:cxnLst>
                      <a:cxn ang="0">
                        <a:pos x="connsiteX0" y="connsiteY0"/>
                      </a:cxn>
                      <a:cxn ang="0">
                        <a:pos x="connsiteX1" y="connsiteY1"/>
                      </a:cxn>
                      <a:cxn ang="0">
                        <a:pos x="connsiteX2" y="connsiteY2"/>
                      </a:cxn>
                      <a:cxn ang="0">
                        <a:pos x="connsiteX3" y="connsiteY3"/>
                      </a:cxn>
                    </a:cxnLst>
                    <a:rect l="l" t="t" r="r" b="b"/>
                    <a:pathLst>
                      <a:path w="436137" h="286512" fill="none" extrusionOk="0">
                        <a:moveTo>
                          <a:pt x="0" y="286512"/>
                        </a:moveTo>
                        <a:cubicBezTo>
                          <a:pt x="69713" y="241870"/>
                          <a:pt x="169482" y="50087"/>
                          <a:pt x="218069" y="0"/>
                        </a:cubicBezTo>
                        <a:cubicBezTo>
                          <a:pt x="257424" y="37049"/>
                          <a:pt x="394716" y="271299"/>
                          <a:pt x="436137" y="286512"/>
                        </a:cubicBezTo>
                        <a:cubicBezTo>
                          <a:pt x="218110" y="253236"/>
                          <a:pt x="134886" y="319422"/>
                          <a:pt x="0" y="286512"/>
                        </a:cubicBezTo>
                        <a:close/>
                      </a:path>
                      <a:path w="436137" h="286512" stroke="0" extrusionOk="0">
                        <a:moveTo>
                          <a:pt x="0" y="286512"/>
                        </a:moveTo>
                        <a:cubicBezTo>
                          <a:pt x="59044" y="173707"/>
                          <a:pt x="111743" y="119653"/>
                          <a:pt x="218069" y="0"/>
                        </a:cubicBezTo>
                        <a:cubicBezTo>
                          <a:pt x="324592" y="103637"/>
                          <a:pt x="372923" y="180249"/>
                          <a:pt x="436137" y="286512"/>
                        </a:cubicBezTo>
                        <a:cubicBezTo>
                          <a:pt x="257540" y="294225"/>
                          <a:pt x="167515" y="281396"/>
                          <a:pt x="0" y="28651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0" name="Regelmatige vijfhoek 8">
            <a:hlinkClick r:id="rId2" action="ppaction://hlinksldjump"/>
            <a:extLst>
              <a:ext uri="{FF2B5EF4-FFF2-40B4-BE49-F238E27FC236}">
                <a16:creationId xmlns:a16="http://schemas.microsoft.com/office/drawing/2014/main" id="{004EF183-ABA0-CFD3-206C-D4EE40F62D04}"/>
              </a:ext>
            </a:extLst>
          </p:cNvPr>
          <p:cNvSpPr/>
          <p:nvPr userDrawn="1"/>
        </p:nvSpPr>
        <p:spPr>
          <a:xfrm>
            <a:off x="5973624" y="8516318"/>
            <a:ext cx="262384" cy="327082"/>
          </a:xfrm>
          <a:custGeom>
            <a:avLst/>
            <a:gdLst>
              <a:gd name="connsiteX0" fmla="*/ 1 w 850392"/>
              <a:gd name="connsiteY0" fmla="*/ 309352 h 809897"/>
              <a:gd name="connsiteX1" fmla="*/ 425196 w 850392"/>
              <a:gd name="connsiteY1" fmla="*/ 0 h 809897"/>
              <a:gd name="connsiteX2" fmla="*/ 850391 w 850392"/>
              <a:gd name="connsiteY2" fmla="*/ 309352 h 809897"/>
              <a:gd name="connsiteX3" fmla="*/ 687981 w 850392"/>
              <a:gd name="connsiteY3" fmla="*/ 809895 h 809897"/>
              <a:gd name="connsiteX4" fmla="*/ 162411 w 850392"/>
              <a:gd name="connsiteY4" fmla="*/ 809895 h 809897"/>
              <a:gd name="connsiteX5" fmla="*/ 1 w 850392"/>
              <a:gd name="connsiteY5" fmla="*/ 309352 h 809897"/>
              <a:gd name="connsiteX0" fmla="*/ 2182 w 852572"/>
              <a:gd name="connsiteY0" fmla="*/ 309352 h 809895"/>
              <a:gd name="connsiteX1" fmla="*/ 427377 w 852572"/>
              <a:gd name="connsiteY1" fmla="*/ 0 h 809895"/>
              <a:gd name="connsiteX2" fmla="*/ 852572 w 852572"/>
              <a:gd name="connsiteY2" fmla="*/ 309352 h 809895"/>
              <a:gd name="connsiteX3" fmla="*/ 690162 w 852572"/>
              <a:gd name="connsiteY3" fmla="*/ 809895 h 809895"/>
              <a:gd name="connsiteX4" fmla="*/ 0 w 852572"/>
              <a:gd name="connsiteY4" fmla="*/ 809895 h 809895"/>
              <a:gd name="connsiteX5" fmla="*/ 2182 w 852572"/>
              <a:gd name="connsiteY5" fmla="*/ 309352 h 809895"/>
              <a:gd name="connsiteX0" fmla="*/ 2182 w 852572"/>
              <a:gd name="connsiteY0" fmla="*/ 309352 h 809895"/>
              <a:gd name="connsiteX1" fmla="*/ 427377 w 852572"/>
              <a:gd name="connsiteY1" fmla="*/ 0 h 809895"/>
              <a:gd name="connsiteX2" fmla="*/ 852572 w 852572"/>
              <a:gd name="connsiteY2" fmla="*/ 309352 h 809895"/>
              <a:gd name="connsiteX3" fmla="*/ 845610 w 852572"/>
              <a:gd name="connsiteY3" fmla="*/ 809895 h 809895"/>
              <a:gd name="connsiteX4" fmla="*/ 0 w 852572"/>
              <a:gd name="connsiteY4" fmla="*/ 809895 h 809895"/>
              <a:gd name="connsiteX5" fmla="*/ 2182 w 852572"/>
              <a:gd name="connsiteY5" fmla="*/ 309352 h 80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2572" h="809895">
                <a:moveTo>
                  <a:pt x="2182" y="309352"/>
                </a:moveTo>
                <a:lnTo>
                  <a:pt x="427377" y="0"/>
                </a:lnTo>
                <a:lnTo>
                  <a:pt x="852572" y="309352"/>
                </a:lnTo>
                <a:cubicBezTo>
                  <a:pt x="850251" y="476200"/>
                  <a:pt x="847931" y="643047"/>
                  <a:pt x="845610" y="809895"/>
                </a:cubicBezTo>
                <a:lnTo>
                  <a:pt x="0" y="809895"/>
                </a:lnTo>
                <a:cubicBezTo>
                  <a:pt x="727" y="643047"/>
                  <a:pt x="1455" y="476200"/>
                  <a:pt x="2182" y="309352"/>
                </a:cubicBezTo>
                <a:close/>
              </a:path>
            </a:pathLst>
          </a:custGeom>
          <a:noFill/>
          <a:ln w="38100" cap="rnd">
            <a:solidFill>
              <a:srgbClr val="0093AE"/>
            </a:solidFill>
            <a:round/>
            <a:extLst>
              <a:ext uri="{C807C97D-BFC1-408E-A445-0C87EB9F89A2}">
                <ask:lineSketchStyleProps xmlns:ask="http://schemas.microsoft.com/office/drawing/2018/sketchyshapes" sd="1219033472">
                  <a:custGeom>
                    <a:avLst/>
                    <a:gdLst>
                      <a:gd name="connsiteX0" fmla="*/ 895 w 349868"/>
                      <a:gd name="connsiteY0" fmla="*/ 166590 h 436139"/>
                      <a:gd name="connsiteX1" fmla="*/ 175381 w 349868"/>
                      <a:gd name="connsiteY1" fmla="*/ 0 h 436139"/>
                      <a:gd name="connsiteX2" fmla="*/ 349868 w 349868"/>
                      <a:gd name="connsiteY2" fmla="*/ 166590 h 436139"/>
                      <a:gd name="connsiteX3" fmla="*/ 347011 w 349868"/>
                      <a:gd name="connsiteY3" fmla="*/ 436139 h 436139"/>
                      <a:gd name="connsiteX4" fmla="*/ 0 w 349868"/>
                      <a:gd name="connsiteY4" fmla="*/ 436139 h 436139"/>
                      <a:gd name="connsiteX5" fmla="*/ 895 w 349868"/>
                      <a:gd name="connsiteY5" fmla="*/ 166590 h 4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868" h="436139" extrusionOk="0">
                        <a:moveTo>
                          <a:pt x="895" y="166590"/>
                        </a:moveTo>
                        <a:cubicBezTo>
                          <a:pt x="82823" y="82207"/>
                          <a:pt x="129836" y="66434"/>
                          <a:pt x="175381" y="0"/>
                        </a:cubicBezTo>
                        <a:cubicBezTo>
                          <a:pt x="225272" y="62089"/>
                          <a:pt x="278966" y="102314"/>
                          <a:pt x="349868" y="166590"/>
                        </a:cubicBezTo>
                        <a:cubicBezTo>
                          <a:pt x="344088" y="261153"/>
                          <a:pt x="346907" y="352125"/>
                          <a:pt x="347011" y="436139"/>
                        </a:cubicBezTo>
                        <a:cubicBezTo>
                          <a:pt x="293561" y="458556"/>
                          <a:pt x="143032" y="405685"/>
                          <a:pt x="0" y="436139"/>
                        </a:cubicBezTo>
                        <a:cubicBezTo>
                          <a:pt x="15665" y="348112"/>
                          <a:pt x="8423" y="240334"/>
                          <a:pt x="895" y="16659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362"/>
          </a:p>
        </p:txBody>
      </p:sp>
      <p:sp>
        <p:nvSpPr>
          <p:cNvPr id="12" name="Tekstvak 11">
            <a:extLst>
              <a:ext uri="{FF2B5EF4-FFF2-40B4-BE49-F238E27FC236}">
                <a16:creationId xmlns:a16="http://schemas.microsoft.com/office/drawing/2014/main" id="{0C70B902-19A4-67E2-338E-2FC143506546}"/>
              </a:ext>
            </a:extLst>
          </p:cNvPr>
          <p:cNvSpPr txBox="1"/>
          <p:nvPr userDrawn="1"/>
        </p:nvSpPr>
        <p:spPr>
          <a:xfrm rot="5400000">
            <a:off x="10206543" y="2991558"/>
            <a:ext cx="3610339" cy="215444"/>
          </a:xfrm>
          <a:prstGeom prst="rect">
            <a:avLst/>
          </a:prstGeom>
          <a:noFill/>
        </p:spPr>
        <p:txBody>
          <a:bodyPr wrap="square" rtlCol="0">
            <a:spAutoFit/>
          </a:bodyPr>
          <a:lstStyle/>
          <a:p>
            <a:r>
              <a:rPr lang="nl-NL" sz="800">
                <a:solidFill>
                  <a:srgbClr val="0093AE"/>
                </a:solidFill>
              </a:rPr>
              <a:t>De Kracht van Samen | Regio Lekstroom </a:t>
            </a:r>
          </a:p>
        </p:txBody>
      </p:sp>
    </p:spTree>
    <p:extLst>
      <p:ext uri="{BB962C8B-B14F-4D97-AF65-F5344CB8AC3E}">
        <p14:creationId xmlns:p14="http://schemas.microsoft.com/office/powerpoint/2010/main" val="3993645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599969"/>
            <a:ext cx="3932237" cy="2099892"/>
          </a:xfrm>
        </p:spPr>
        <p:txBody>
          <a:bodyPr anchor="b"/>
          <a:lstStyle>
            <a:lvl1pPr>
              <a:defRPr sz="4199"/>
            </a:lvl1pPr>
          </a:lstStyle>
          <a:p>
            <a:r>
              <a:rPr lang="nl-NL"/>
              <a:t>Klik om stijl te bewerken</a:t>
            </a:r>
            <a:endParaRPr lang="en-US"/>
          </a:p>
        </p:txBody>
      </p:sp>
      <p:sp>
        <p:nvSpPr>
          <p:cNvPr id="3" name="Content Placeholder 2"/>
          <p:cNvSpPr>
            <a:spLocks noGrp="1"/>
          </p:cNvSpPr>
          <p:nvPr>
            <p:ph idx="1"/>
          </p:nvPr>
        </p:nvSpPr>
        <p:spPr>
          <a:xfrm>
            <a:off x="5183188" y="1295769"/>
            <a:ext cx="6172200" cy="6395505"/>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839788" y="2699862"/>
            <a:ext cx="3932237" cy="5001827"/>
          </a:xfrm>
        </p:spPr>
        <p:txBody>
          <a:bodyPr/>
          <a:lstStyle>
            <a:lvl1pPr marL="0" indent="0">
              <a:buNone/>
              <a:defRPr sz="2100"/>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nl-NL"/>
              <a:t>Klikken om de tekststijl van het model te bewerken</a:t>
            </a:r>
          </a:p>
        </p:txBody>
      </p:sp>
      <p:sp>
        <p:nvSpPr>
          <p:cNvPr id="5" name="Date Placeholder 4"/>
          <p:cNvSpPr>
            <a:spLocks noGrp="1"/>
          </p:cNvSpPr>
          <p:nvPr>
            <p:ph type="dt" sz="half" idx="10"/>
          </p:nvPr>
        </p:nvSpPr>
        <p:spPr>
          <a:xfrm>
            <a:off x="838200" y="8341240"/>
            <a:ext cx="2743200" cy="479142"/>
          </a:xfrm>
          <a:prstGeom prst="rect">
            <a:avLst/>
          </a:prstGeom>
        </p:spPr>
        <p:txBody>
          <a:bodyPr/>
          <a:lstStyle/>
          <a:p>
            <a:fld id="{B4CA60C2-76B5-2848-A65F-73D66491DAA6}" type="datetimeFigureOut">
              <a:rPr lang="nl-NL" smtClean="0"/>
              <a:t>30-9-2026</a:t>
            </a:fld>
            <a:endParaRPr lang="nl-NL"/>
          </a:p>
        </p:txBody>
      </p:sp>
      <p:sp>
        <p:nvSpPr>
          <p:cNvPr id="6" name="Footer Placeholder 5"/>
          <p:cNvSpPr>
            <a:spLocks noGrp="1"/>
          </p:cNvSpPr>
          <p:nvPr>
            <p:ph type="ftr" sz="quarter" idx="11"/>
          </p:nvPr>
        </p:nvSpPr>
        <p:spPr>
          <a:xfrm>
            <a:off x="4038600" y="8341240"/>
            <a:ext cx="4114800" cy="479142"/>
          </a:xfrm>
          <a:prstGeom prst="rect">
            <a:avLst/>
          </a:prstGeom>
        </p:spPr>
        <p:txBody>
          <a:bodyPr/>
          <a:lstStyle/>
          <a:p>
            <a:endParaRPr lang="nl-NL"/>
          </a:p>
        </p:txBody>
      </p:sp>
      <p:sp>
        <p:nvSpPr>
          <p:cNvPr id="7" name="Slide Number Placeholder 6"/>
          <p:cNvSpPr>
            <a:spLocks noGrp="1"/>
          </p:cNvSpPr>
          <p:nvPr>
            <p:ph type="sldNum" sz="quarter" idx="12"/>
          </p:nvPr>
        </p:nvSpPr>
        <p:spPr>
          <a:xfrm>
            <a:off x="8610600" y="8341240"/>
            <a:ext cx="2743200" cy="479142"/>
          </a:xfrm>
          <a:prstGeom prst="rect">
            <a:avLst/>
          </a:prstGeom>
        </p:spPr>
        <p:txBody>
          <a:bodyPr/>
          <a:lstStyle/>
          <a:p>
            <a:fld id="{59CAC56F-6701-244B-BD26-358C072D7E0F}" type="slidenum">
              <a:rPr lang="nl-NL" smtClean="0"/>
              <a:t>‹#›</a:t>
            </a:fld>
            <a:endParaRPr lang="nl-NL"/>
          </a:p>
        </p:txBody>
      </p:sp>
    </p:spTree>
    <p:extLst>
      <p:ext uri="{BB962C8B-B14F-4D97-AF65-F5344CB8AC3E}">
        <p14:creationId xmlns:p14="http://schemas.microsoft.com/office/powerpoint/2010/main" val="1913647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599969"/>
            <a:ext cx="3932237" cy="2099892"/>
          </a:xfrm>
        </p:spPr>
        <p:txBody>
          <a:bodyPr anchor="b"/>
          <a:lstStyle>
            <a:lvl1pPr>
              <a:defRPr sz="4199"/>
            </a:lvl1pPr>
          </a:lstStyle>
          <a:p>
            <a:r>
              <a:rPr lang="nl-NL"/>
              <a:t>Klik om stijl te bewerken</a:t>
            </a:r>
            <a:endParaRPr lang="en-US"/>
          </a:p>
        </p:txBody>
      </p:sp>
      <p:sp>
        <p:nvSpPr>
          <p:cNvPr id="3" name="Picture Placeholder 2"/>
          <p:cNvSpPr>
            <a:spLocks noGrp="1" noChangeAspect="1"/>
          </p:cNvSpPr>
          <p:nvPr>
            <p:ph type="pic" idx="1"/>
          </p:nvPr>
        </p:nvSpPr>
        <p:spPr>
          <a:xfrm>
            <a:off x="5183188" y="1295769"/>
            <a:ext cx="6172200" cy="6395505"/>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839788" y="2699862"/>
            <a:ext cx="3932237" cy="5001827"/>
          </a:xfrm>
        </p:spPr>
        <p:txBody>
          <a:bodyPr/>
          <a:lstStyle>
            <a:lvl1pPr marL="0" indent="0">
              <a:buNone/>
              <a:defRPr sz="2100"/>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nl-NL"/>
              <a:t>Klikken om de tekststijl van het model te bewerken</a:t>
            </a:r>
          </a:p>
        </p:txBody>
      </p:sp>
      <p:sp>
        <p:nvSpPr>
          <p:cNvPr id="5" name="Date Placeholder 4"/>
          <p:cNvSpPr>
            <a:spLocks noGrp="1"/>
          </p:cNvSpPr>
          <p:nvPr>
            <p:ph type="dt" sz="half" idx="10"/>
          </p:nvPr>
        </p:nvSpPr>
        <p:spPr>
          <a:xfrm>
            <a:off x="838200" y="8341240"/>
            <a:ext cx="2743200" cy="479142"/>
          </a:xfrm>
          <a:prstGeom prst="rect">
            <a:avLst/>
          </a:prstGeom>
        </p:spPr>
        <p:txBody>
          <a:bodyPr/>
          <a:lstStyle/>
          <a:p>
            <a:fld id="{B4CA60C2-76B5-2848-A65F-73D66491DAA6}" type="datetimeFigureOut">
              <a:rPr lang="nl-NL" smtClean="0"/>
              <a:t>30-9-2026</a:t>
            </a:fld>
            <a:endParaRPr lang="nl-NL"/>
          </a:p>
        </p:txBody>
      </p:sp>
      <p:sp>
        <p:nvSpPr>
          <p:cNvPr id="6" name="Footer Placeholder 5"/>
          <p:cNvSpPr>
            <a:spLocks noGrp="1"/>
          </p:cNvSpPr>
          <p:nvPr>
            <p:ph type="ftr" sz="quarter" idx="11"/>
          </p:nvPr>
        </p:nvSpPr>
        <p:spPr>
          <a:xfrm>
            <a:off x="4038600" y="8341240"/>
            <a:ext cx="4114800" cy="479142"/>
          </a:xfrm>
          <a:prstGeom prst="rect">
            <a:avLst/>
          </a:prstGeom>
        </p:spPr>
        <p:txBody>
          <a:bodyPr/>
          <a:lstStyle/>
          <a:p>
            <a:endParaRPr lang="nl-NL"/>
          </a:p>
        </p:txBody>
      </p:sp>
      <p:sp>
        <p:nvSpPr>
          <p:cNvPr id="7" name="Slide Number Placeholder 6"/>
          <p:cNvSpPr>
            <a:spLocks noGrp="1"/>
          </p:cNvSpPr>
          <p:nvPr>
            <p:ph type="sldNum" sz="quarter" idx="12"/>
          </p:nvPr>
        </p:nvSpPr>
        <p:spPr>
          <a:xfrm>
            <a:off x="8610600" y="8341240"/>
            <a:ext cx="2743200" cy="479142"/>
          </a:xfrm>
          <a:prstGeom prst="rect">
            <a:avLst/>
          </a:prstGeom>
        </p:spPr>
        <p:txBody>
          <a:bodyPr/>
          <a:lstStyle/>
          <a:p>
            <a:fld id="{59CAC56F-6701-244B-BD26-358C072D7E0F}" type="slidenum">
              <a:rPr lang="nl-NL" smtClean="0"/>
              <a:t>‹#›</a:t>
            </a:fld>
            <a:endParaRPr lang="nl-NL"/>
          </a:p>
        </p:txBody>
      </p:sp>
    </p:spTree>
    <p:extLst>
      <p:ext uri="{BB962C8B-B14F-4D97-AF65-F5344CB8AC3E}">
        <p14:creationId xmlns:p14="http://schemas.microsoft.com/office/powerpoint/2010/main" val="1103526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a:xfrm>
            <a:off x="838200" y="8341240"/>
            <a:ext cx="2743200" cy="479142"/>
          </a:xfrm>
          <a:prstGeom prst="rect">
            <a:avLst/>
          </a:prstGeom>
        </p:spPr>
        <p:txBody>
          <a:bodyPr/>
          <a:lstStyle/>
          <a:p>
            <a:fld id="{B4CA60C2-76B5-2848-A65F-73D66491DAA6}" type="datetimeFigureOut">
              <a:rPr lang="nl-NL" smtClean="0"/>
              <a:t>30-9-2026</a:t>
            </a:fld>
            <a:endParaRPr lang="nl-NL"/>
          </a:p>
        </p:txBody>
      </p:sp>
      <p:sp>
        <p:nvSpPr>
          <p:cNvPr id="5" name="Footer Placeholder 4"/>
          <p:cNvSpPr>
            <a:spLocks noGrp="1"/>
          </p:cNvSpPr>
          <p:nvPr>
            <p:ph type="ftr" sz="quarter" idx="11"/>
          </p:nvPr>
        </p:nvSpPr>
        <p:spPr>
          <a:xfrm>
            <a:off x="4038600" y="8341240"/>
            <a:ext cx="4114800" cy="479142"/>
          </a:xfrm>
          <a:prstGeom prst="rect">
            <a:avLst/>
          </a:prstGeom>
        </p:spPr>
        <p:txBody>
          <a:bodyPr/>
          <a:lstStyle/>
          <a:p>
            <a:endParaRPr lang="nl-NL"/>
          </a:p>
        </p:txBody>
      </p:sp>
      <p:sp>
        <p:nvSpPr>
          <p:cNvPr id="6" name="Slide Number Placeholder 5"/>
          <p:cNvSpPr>
            <a:spLocks noGrp="1"/>
          </p:cNvSpPr>
          <p:nvPr>
            <p:ph type="sldNum" sz="quarter" idx="12"/>
          </p:nvPr>
        </p:nvSpPr>
        <p:spPr>
          <a:xfrm>
            <a:off x="8610600" y="8341240"/>
            <a:ext cx="2743200" cy="479142"/>
          </a:xfrm>
          <a:prstGeom prst="rect">
            <a:avLst/>
          </a:prstGeom>
        </p:spPr>
        <p:txBody>
          <a:bodyPr/>
          <a:lstStyle/>
          <a:p>
            <a:fld id="{59CAC56F-6701-244B-BD26-358C072D7E0F}" type="slidenum">
              <a:rPr lang="nl-NL" smtClean="0"/>
              <a:t>‹#›</a:t>
            </a:fld>
            <a:endParaRPr lang="nl-NL"/>
          </a:p>
        </p:txBody>
      </p:sp>
    </p:spTree>
    <p:extLst>
      <p:ext uri="{BB962C8B-B14F-4D97-AF65-F5344CB8AC3E}">
        <p14:creationId xmlns:p14="http://schemas.microsoft.com/office/powerpoint/2010/main" val="1145821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79142"/>
            <a:ext cx="2628900" cy="7626692"/>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838201" y="479142"/>
            <a:ext cx="7734300" cy="7626692"/>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a:xfrm>
            <a:off x="838200" y="8341240"/>
            <a:ext cx="2743200" cy="479142"/>
          </a:xfrm>
          <a:prstGeom prst="rect">
            <a:avLst/>
          </a:prstGeom>
        </p:spPr>
        <p:txBody>
          <a:bodyPr/>
          <a:lstStyle/>
          <a:p>
            <a:fld id="{B4CA60C2-76B5-2848-A65F-73D66491DAA6}" type="datetimeFigureOut">
              <a:rPr lang="nl-NL" smtClean="0"/>
              <a:t>30-9-2026</a:t>
            </a:fld>
            <a:endParaRPr lang="nl-NL"/>
          </a:p>
        </p:txBody>
      </p:sp>
      <p:sp>
        <p:nvSpPr>
          <p:cNvPr id="5" name="Footer Placeholder 4"/>
          <p:cNvSpPr>
            <a:spLocks noGrp="1"/>
          </p:cNvSpPr>
          <p:nvPr>
            <p:ph type="ftr" sz="quarter" idx="11"/>
          </p:nvPr>
        </p:nvSpPr>
        <p:spPr>
          <a:xfrm>
            <a:off x="4038600" y="8341240"/>
            <a:ext cx="4114800" cy="479142"/>
          </a:xfrm>
          <a:prstGeom prst="rect">
            <a:avLst/>
          </a:prstGeom>
        </p:spPr>
        <p:txBody>
          <a:bodyPr/>
          <a:lstStyle/>
          <a:p>
            <a:endParaRPr lang="nl-NL"/>
          </a:p>
        </p:txBody>
      </p:sp>
      <p:sp>
        <p:nvSpPr>
          <p:cNvPr id="6" name="Slide Number Placeholder 5"/>
          <p:cNvSpPr>
            <a:spLocks noGrp="1"/>
          </p:cNvSpPr>
          <p:nvPr>
            <p:ph type="sldNum" sz="quarter" idx="12"/>
          </p:nvPr>
        </p:nvSpPr>
        <p:spPr>
          <a:xfrm>
            <a:off x="8610600" y="8341240"/>
            <a:ext cx="2743200" cy="479142"/>
          </a:xfrm>
          <a:prstGeom prst="rect">
            <a:avLst/>
          </a:prstGeom>
        </p:spPr>
        <p:txBody>
          <a:bodyPr/>
          <a:lstStyle/>
          <a:p>
            <a:fld id="{59CAC56F-6701-244B-BD26-358C072D7E0F}" type="slidenum">
              <a:rPr lang="nl-NL" smtClean="0"/>
              <a:t>‹#›</a:t>
            </a:fld>
            <a:endParaRPr lang="nl-NL"/>
          </a:p>
        </p:txBody>
      </p:sp>
    </p:spTree>
    <p:extLst>
      <p:ext uri="{BB962C8B-B14F-4D97-AF65-F5344CB8AC3E}">
        <p14:creationId xmlns:p14="http://schemas.microsoft.com/office/powerpoint/2010/main" val="2863392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41855"/>
            <a:ext cx="10515600" cy="751955"/>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838200" y="1366837"/>
            <a:ext cx="10515600" cy="6738997"/>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38923601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2"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1199967" rtl="0" eaLnBrk="1" latinLnBrk="0" hangingPunct="1">
        <a:lnSpc>
          <a:spcPct val="90000"/>
        </a:lnSpc>
        <a:spcBef>
          <a:spcPct val="0"/>
        </a:spcBef>
        <a:buNone/>
        <a:defRPr sz="2800" kern="1200" baseline="0">
          <a:solidFill>
            <a:schemeClr val="bg1"/>
          </a:solidFill>
          <a:latin typeface="+mj-lt"/>
          <a:ea typeface="+mj-ea"/>
          <a:cs typeface="+mj-cs"/>
        </a:defRPr>
      </a:lvl1pPr>
    </p:titleStyle>
    <p:bodyStyle>
      <a:lvl1pPr marL="180000" indent="-180000" algn="l" defTabSz="1199967" rtl="0" eaLnBrk="1" latinLnBrk="0" hangingPunct="1">
        <a:lnSpc>
          <a:spcPct val="110000"/>
        </a:lnSpc>
        <a:spcBef>
          <a:spcPts val="1000"/>
        </a:spcBef>
        <a:buFont typeface="Arial" panose="020B0604020202020204" pitchFamily="34" charset="0"/>
        <a:buChar char="•"/>
        <a:defRPr sz="1400" kern="1200" baseline="0">
          <a:solidFill>
            <a:schemeClr val="tx1"/>
          </a:solidFill>
          <a:latin typeface="+mn-lt"/>
          <a:ea typeface="+mn-ea"/>
          <a:cs typeface="+mn-cs"/>
        </a:defRPr>
      </a:lvl1pPr>
      <a:lvl2pPr marL="899975" indent="-299992" algn="l" defTabSz="1199967" rtl="0" eaLnBrk="1" latinLnBrk="0" hangingPunct="1">
        <a:lnSpc>
          <a:spcPct val="90000"/>
        </a:lnSpc>
        <a:spcBef>
          <a:spcPts val="656"/>
        </a:spcBef>
        <a:buFont typeface="Arial" panose="020B0604020202020204" pitchFamily="34" charset="0"/>
        <a:buChar char="•"/>
        <a:defRPr sz="1200" kern="1200" baseline="0">
          <a:solidFill>
            <a:schemeClr val="tx1"/>
          </a:solidFill>
          <a:latin typeface="+mn-lt"/>
          <a:ea typeface="+mn-ea"/>
          <a:cs typeface="+mn-cs"/>
        </a:defRPr>
      </a:lvl2pPr>
      <a:lvl3pPr marL="1499959"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3pPr>
      <a:lvl4pPr marL="2099942"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4pPr>
      <a:lvl5pPr marL="2699926"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5pPr>
      <a:lvl6pPr marL="329991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6pPr>
      <a:lvl7pPr marL="3899893"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7pPr>
      <a:lvl8pPr marL="4499877"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8pPr>
      <a:lvl9pPr marL="509986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9pPr>
    </p:bodyStyle>
    <p:otherStyle>
      <a:defPPr>
        <a:defRPr lang="en-US"/>
      </a:defPPr>
      <a:lvl1pPr marL="0" algn="l" defTabSz="1199967" rtl="0" eaLnBrk="1" latinLnBrk="0" hangingPunct="1">
        <a:defRPr sz="2362" kern="1200">
          <a:solidFill>
            <a:schemeClr val="tx1"/>
          </a:solidFill>
          <a:latin typeface="+mn-lt"/>
          <a:ea typeface="+mn-ea"/>
          <a:cs typeface="+mn-cs"/>
        </a:defRPr>
      </a:lvl1pPr>
      <a:lvl2pPr marL="599984" algn="l" defTabSz="1199967" rtl="0" eaLnBrk="1" latinLnBrk="0" hangingPunct="1">
        <a:defRPr sz="2362" kern="1200">
          <a:solidFill>
            <a:schemeClr val="tx1"/>
          </a:solidFill>
          <a:latin typeface="+mn-lt"/>
          <a:ea typeface="+mn-ea"/>
          <a:cs typeface="+mn-cs"/>
        </a:defRPr>
      </a:lvl2pPr>
      <a:lvl3pPr marL="1199967" algn="l" defTabSz="1199967" rtl="0" eaLnBrk="1" latinLnBrk="0" hangingPunct="1">
        <a:defRPr sz="2362" kern="1200">
          <a:solidFill>
            <a:schemeClr val="tx1"/>
          </a:solidFill>
          <a:latin typeface="+mn-lt"/>
          <a:ea typeface="+mn-ea"/>
          <a:cs typeface="+mn-cs"/>
        </a:defRPr>
      </a:lvl3pPr>
      <a:lvl4pPr marL="1799951" algn="l" defTabSz="1199967" rtl="0" eaLnBrk="1" latinLnBrk="0" hangingPunct="1">
        <a:defRPr sz="2362" kern="1200">
          <a:solidFill>
            <a:schemeClr val="tx1"/>
          </a:solidFill>
          <a:latin typeface="+mn-lt"/>
          <a:ea typeface="+mn-ea"/>
          <a:cs typeface="+mn-cs"/>
        </a:defRPr>
      </a:lvl4pPr>
      <a:lvl5pPr marL="2399934" algn="l" defTabSz="1199967" rtl="0" eaLnBrk="1" latinLnBrk="0" hangingPunct="1">
        <a:defRPr sz="2362" kern="1200">
          <a:solidFill>
            <a:schemeClr val="tx1"/>
          </a:solidFill>
          <a:latin typeface="+mn-lt"/>
          <a:ea typeface="+mn-ea"/>
          <a:cs typeface="+mn-cs"/>
        </a:defRPr>
      </a:lvl5pPr>
      <a:lvl6pPr marL="2999918" algn="l" defTabSz="1199967" rtl="0" eaLnBrk="1" latinLnBrk="0" hangingPunct="1">
        <a:defRPr sz="2362" kern="1200">
          <a:solidFill>
            <a:schemeClr val="tx1"/>
          </a:solidFill>
          <a:latin typeface="+mn-lt"/>
          <a:ea typeface="+mn-ea"/>
          <a:cs typeface="+mn-cs"/>
        </a:defRPr>
      </a:lvl6pPr>
      <a:lvl7pPr marL="3599901" algn="l" defTabSz="1199967" rtl="0" eaLnBrk="1" latinLnBrk="0" hangingPunct="1">
        <a:defRPr sz="2362" kern="1200">
          <a:solidFill>
            <a:schemeClr val="tx1"/>
          </a:solidFill>
          <a:latin typeface="+mn-lt"/>
          <a:ea typeface="+mn-ea"/>
          <a:cs typeface="+mn-cs"/>
        </a:defRPr>
      </a:lvl7pPr>
      <a:lvl8pPr marL="4199885" algn="l" defTabSz="1199967" rtl="0" eaLnBrk="1" latinLnBrk="0" hangingPunct="1">
        <a:defRPr sz="2362" kern="1200">
          <a:solidFill>
            <a:schemeClr val="tx1"/>
          </a:solidFill>
          <a:latin typeface="+mn-lt"/>
          <a:ea typeface="+mn-ea"/>
          <a:cs typeface="+mn-cs"/>
        </a:defRPr>
      </a:lvl8pPr>
      <a:lvl9pPr marL="4799868" algn="l" defTabSz="1199967" rtl="0" eaLnBrk="1" latinLnBrk="0" hangingPunct="1">
        <a:defRPr sz="236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1"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regiolekstroom.nl/programmas/iza-en-gala-regio-lekstro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slide" Target="slide26.xml"/><Relationship Id="rId18" Type="http://schemas.openxmlformats.org/officeDocument/2006/relationships/slide" Target="slide31.xml"/><Relationship Id="rId3" Type="http://schemas.openxmlformats.org/officeDocument/2006/relationships/slide" Target="slide3.xml"/><Relationship Id="rId7" Type="http://schemas.openxmlformats.org/officeDocument/2006/relationships/slide" Target="slide13.xml"/><Relationship Id="rId12" Type="http://schemas.openxmlformats.org/officeDocument/2006/relationships/slide" Target="slide25.xml"/><Relationship Id="rId17" Type="http://schemas.openxmlformats.org/officeDocument/2006/relationships/slide" Target="slide30.xml"/><Relationship Id="rId2" Type="http://schemas.openxmlformats.org/officeDocument/2006/relationships/image" Target="../media/image4.jpeg"/><Relationship Id="rId16" Type="http://schemas.openxmlformats.org/officeDocument/2006/relationships/slide" Target="slide29.xml"/><Relationship Id="rId20" Type="http://schemas.openxmlformats.org/officeDocument/2006/relationships/slide" Target="slide34.xml"/><Relationship Id="rId1" Type="http://schemas.openxmlformats.org/officeDocument/2006/relationships/slideLayout" Target="../slideLayouts/slideLayout4.xml"/><Relationship Id="rId6" Type="http://schemas.openxmlformats.org/officeDocument/2006/relationships/slide" Target="slide12.xml"/><Relationship Id="rId11" Type="http://schemas.openxmlformats.org/officeDocument/2006/relationships/slide" Target="slide24.xml"/><Relationship Id="rId5" Type="http://schemas.openxmlformats.org/officeDocument/2006/relationships/slide" Target="slide10.xml"/><Relationship Id="rId15" Type="http://schemas.openxmlformats.org/officeDocument/2006/relationships/slide" Target="slide28.xml"/><Relationship Id="rId10" Type="http://schemas.openxmlformats.org/officeDocument/2006/relationships/slide" Target="slide23.xml"/><Relationship Id="rId19" Type="http://schemas.openxmlformats.org/officeDocument/2006/relationships/slide" Target="slide32.xml"/><Relationship Id="rId4" Type="http://schemas.openxmlformats.org/officeDocument/2006/relationships/slide" Target="slide4.xml"/><Relationship Id="rId9" Type="http://schemas.openxmlformats.org/officeDocument/2006/relationships/slide" Target="slide22.xml"/><Relationship Id="rId14" Type="http://schemas.openxmlformats.org/officeDocument/2006/relationships/slide" Target="slide2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https://www.regiolekstroom.nl/programmas/iza-en-gala-regio-lekstroom/bestuurlijke-werkplaats-regio-lekstroom"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kansrijkestart.pharos.nl/" TargetMode="External"/><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kindnaargezondergewicht.nl/" TargetMode="External"/><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www.unicum-huisartsenzorg.nl/zorg-gezondheid/zorg-programmas/gli#GLI-Programma's" TargetMode="External"/><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www.unicum-huisartsenzorg.nl/zorg-gezondheid/zorg-programmas/proactieve-ouderenzorg/valpreventie" TargetMode="External"/><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hyperlink" Target="https://utrechtsefabriek.nl/"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hyperlink" Target="https://mentaalgezondmiddennederland.nl/" TargetMode="Externa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mailto:ondersteuningizalekstroom@nieuwegein.nl" TargetMode="External"/><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233E96-57AC-9C73-5DFF-A2CDAD6E4B20}"/>
              </a:ext>
            </a:extLst>
          </p:cNvPr>
          <p:cNvSpPr>
            <a:spLocks noGrp="1"/>
          </p:cNvSpPr>
          <p:nvPr>
            <p:ph type="ctrTitle"/>
          </p:nvPr>
        </p:nvSpPr>
        <p:spPr>
          <a:xfrm>
            <a:off x="6960637" y="4047831"/>
            <a:ext cx="4918471" cy="3839754"/>
          </a:xfrm>
        </p:spPr>
        <p:txBody>
          <a:bodyPr>
            <a:noAutofit/>
          </a:bodyPr>
          <a:lstStyle/>
          <a:p>
            <a:pPr algn="ctr"/>
            <a:r>
              <a:rPr lang="nl-NL" sz="4800" b="1"/>
              <a:t>De kracht van samen</a:t>
            </a:r>
            <a:br>
              <a:rPr lang="nl-NL"/>
            </a:br>
            <a:r>
              <a:rPr lang="nl-NL" sz="2400"/>
              <a:t>Lokale en regionale verbinding Lekstroom in zorg en sociaal </a:t>
            </a:r>
            <a:br>
              <a:rPr lang="nl-NL" sz="2400"/>
            </a:br>
            <a:r>
              <a:rPr lang="nl-NL" sz="2400"/>
              <a:t>domein</a:t>
            </a:r>
            <a:br>
              <a:rPr lang="nl-NL" sz="2400"/>
            </a:br>
            <a:br>
              <a:rPr lang="nl-NL" sz="2400"/>
            </a:br>
            <a:br>
              <a:rPr lang="nl-NL" sz="2400"/>
            </a:br>
            <a:endParaRPr lang="nl-NL" sz="1400">
              <a:latin typeface="+mn-lt"/>
            </a:endParaRPr>
          </a:p>
        </p:txBody>
      </p:sp>
      <p:sp>
        <p:nvSpPr>
          <p:cNvPr id="3" name="Ondertitel 2">
            <a:extLst>
              <a:ext uri="{FF2B5EF4-FFF2-40B4-BE49-F238E27FC236}">
                <a16:creationId xmlns:a16="http://schemas.microsoft.com/office/drawing/2014/main" id="{6A97515D-0444-C34D-4285-CA79BA53BCCB}"/>
              </a:ext>
            </a:extLst>
          </p:cNvPr>
          <p:cNvSpPr>
            <a:spLocks noGrp="1"/>
          </p:cNvSpPr>
          <p:nvPr>
            <p:ph type="subTitle" idx="1"/>
          </p:nvPr>
        </p:nvSpPr>
        <p:spPr>
          <a:xfrm>
            <a:off x="2285999" y="5771317"/>
            <a:ext cx="3313689" cy="1646929"/>
          </a:xfrm>
        </p:spPr>
        <p:txBody>
          <a:bodyPr>
            <a:normAutofit/>
          </a:bodyPr>
          <a:lstStyle/>
          <a:p>
            <a:r>
              <a:rPr lang="nl-NL" sz="1800"/>
              <a:t>Overzicht plannen die bijdragen aan ‘de transformatie’ in </a:t>
            </a:r>
            <a:br>
              <a:rPr lang="nl-NL" sz="1800"/>
            </a:br>
            <a:r>
              <a:rPr lang="nl-NL" sz="1800"/>
              <a:t>zorg en welzijn</a:t>
            </a:r>
          </a:p>
        </p:txBody>
      </p:sp>
      <p:sp>
        <p:nvSpPr>
          <p:cNvPr id="6" name="Ondertitel 2">
            <a:extLst>
              <a:ext uri="{FF2B5EF4-FFF2-40B4-BE49-F238E27FC236}">
                <a16:creationId xmlns:a16="http://schemas.microsoft.com/office/drawing/2014/main" id="{B7151938-87A5-A585-A8EA-464158062A56}"/>
              </a:ext>
            </a:extLst>
          </p:cNvPr>
          <p:cNvSpPr txBox="1">
            <a:spLocks/>
          </p:cNvSpPr>
          <p:nvPr/>
        </p:nvSpPr>
        <p:spPr>
          <a:xfrm>
            <a:off x="6960636" y="1270797"/>
            <a:ext cx="4246833" cy="549911"/>
          </a:xfrm>
          <a:prstGeom prst="rect">
            <a:avLst/>
          </a:prstGeom>
        </p:spPr>
        <p:txBody>
          <a:bodyPr vert="horz" lIns="91440" tIns="45720" rIns="91440" bIns="45720" rtlCol="0">
            <a:noAutofit/>
          </a:bodyPr>
          <a:lstStyle>
            <a:lvl1pPr marL="0" indent="0" algn="l" defTabSz="1199967" rtl="0" eaLnBrk="1" latinLnBrk="0" hangingPunct="1">
              <a:lnSpc>
                <a:spcPct val="110000"/>
              </a:lnSpc>
              <a:spcBef>
                <a:spcPts val="1000"/>
              </a:spcBef>
              <a:buFont typeface="Arial" panose="020B0604020202020204" pitchFamily="34" charset="0"/>
              <a:buNone/>
              <a:defRPr sz="2400" kern="1200" baseline="0">
                <a:solidFill>
                  <a:schemeClr val="bg1"/>
                </a:solidFill>
                <a:latin typeface="+mn-lt"/>
                <a:ea typeface="+mn-ea"/>
                <a:cs typeface="+mn-cs"/>
              </a:defRPr>
            </a:lvl1pPr>
            <a:lvl2pPr marL="599984" indent="0" algn="ctr" defTabSz="1199967" rtl="0" eaLnBrk="1" latinLnBrk="0" hangingPunct="1">
              <a:lnSpc>
                <a:spcPct val="90000"/>
              </a:lnSpc>
              <a:spcBef>
                <a:spcPts val="656"/>
              </a:spcBef>
              <a:buFont typeface="Arial" panose="020B0604020202020204" pitchFamily="34" charset="0"/>
              <a:buNone/>
              <a:defRPr sz="2625" kern="1200" baseline="0">
                <a:solidFill>
                  <a:schemeClr val="tx1"/>
                </a:solidFill>
                <a:latin typeface="+mn-lt"/>
                <a:ea typeface="+mn-ea"/>
                <a:cs typeface="+mn-cs"/>
              </a:defRPr>
            </a:lvl2pPr>
            <a:lvl3pPr marL="1199967" indent="0" algn="ctr" defTabSz="1199967" rtl="0" eaLnBrk="1" latinLnBrk="0" hangingPunct="1">
              <a:lnSpc>
                <a:spcPct val="90000"/>
              </a:lnSpc>
              <a:spcBef>
                <a:spcPts val="656"/>
              </a:spcBef>
              <a:buFont typeface="Arial" panose="020B0604020202020204" pitchFamily="34" charset="0"/>
              <a:buNone/>
              <a:defRPr sz="2362" kern="1200" baseline="0">
                <a:solidFill>
                  <a:schemeClr val="tx1"/>
                </a:solidFill>
                <a:latin typeface="+mn-lt"/>
                <a:ea typeface="+mn-ea"/>
                <a:cs typeface="+mn-cs"/>
              </a:defRPr>
            </a:lvl3pPr>
            <a:lvl4pPr marL="1799951" indent="0" algn="ctr" defTabSz="1199967" rtl="0" eaLnBrk="1" latinLnBrk="0" hangingPunct="1">
              <a:lnSpc>
                <a:spcPct val="90000"/>
              </a:lnSpc>
              <a:spcBef>
                <a:spcPts val="656"/>
              </a:spcBef>
              <a:buFont typeface="Arial" panose="020B0604020202020204" pitchFamily="34" charset="0"/>
              <a:buNone/>
              <a:defRPr sz="2100" kern="1200" baseline="0">
                <a:solidFill>
                  <a:schemeClr val="tx1"/>
                </a:solidFill>
                <a:latin typeface="+mn-lt"/>
                <a:ea typeface="+mn-ea"/>
                <a:cs typeface="+mn-cs"/>
              </a:defRPr>
            </a:lvl4pPr>
            <a:lvl5pPr marL="2399934" indent="0" algn="ctr" defTabSz="1199967" rtl="0" eaLnBrk="1" latinLnBrk="0" hangingPunct="1">
              <a:lnSpc>
                <a:spcPct val="90000"/>
              </a:lnSpc>
              <a:spcBef>
                <a:spcPts val="656"/>
              </a:spcBef>
              <a:buFont typeface="Arial" panose="020B0604020202020204" pitchFamily="34" charset="0"/>
              <a:buNone/>
              <a:defRPr sz="2100" kern="1200" baseline="0">
                <a:solidFill>
                  <a:schemeClr val="tx1"/>
                </a:solidFill>
                <a:latin typeface="+mn-lt"/>
                <a:ea typeface="+mn-ea"/>
                <a:cs typeface="+mn-cs"/>
              </a:defRPr>
            </a:lvl5pPr>
            <a:lvl6pPr marL="2999918"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6pPr>
            <a:lvl7pPr marL="3599901"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7pPr>
            <a:lvl8pPr marL="4199885"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8pPr>
            <a:lvl9pPr marL="4799868"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9pPr>
          </a:lstStyle>
          <a:p>
            <a:r>
              <a:rPr lang="nl-NL" sz="1800">
                <a:solidFill>
                  <a:srgbClr val="0093AE"/>
                </a:solidFill>
              </a:rPr>
              <a:t>Bestuurlijke Werkplaats Lekstroom Programmateam IZA</a:t>
            </a:r>
          </a:p>
        </p:txBody>
      </p:sp>
      <p:sp>
        <p:nvSpPr>
          <p:cNvPr id="5" name="Tekstvak 4">
            <a:extLst>
              <a:ext uri="{FF2B5EF4-FFF2-40B4-BE49-F238E27FC236}">
                <a16:creationId xmlns:a16="http://schemas.microsoft.com/office/drawing/2014/main" id="{19963A30-5B72-1FB6-D701-B8D6984EC8D4}"/>
              </a:ext>
            </a:extLst>
          </p:cNvPr>
          <p:cNvSpPr txBox="1"/>
          <p:nvPr/>
        </p:nvSpPr>
        <p:spPr>
          <a:xfrm>
            <a:off x="2282479" y="7887585"/>
            <a:ext cx="6092108" cy="738664"/>
          </a:xfrm>
          <a:prstGeom prst="rect">
            <a:avLst/>
          </a:prstGeom>
          <a:noFill/>
        </p:spPr>
        <p:txBody>
          <a:bodyPr wrap="square" lIns="91440" tIns="45720" rIns="91440" bIns="45720" rtlCol="0" anchor="t">
            <a:spAutoFit/>
          </a:bodyPr>
          <a:lstStyle/>
          <a:p>
            <a:r>
              <a:rPr lang="nl-NL" sz="1400">
                <a:solidFill>
                  <a:schemeClr val="bg1"/>
                </a:solidFill>
              </a:rPr>
              <a:t>Versie: september 2026. Dit document wordt zo nodig, regelmatig aangepast. </a:t>
            </a:r>
            <a:br>
              <a:rPr lang="nl-NL" sz="1400"/>
            </a:br>
            <a:r>
              <a:rPr lang="nl-NL" sz="1400">
                <a:solidFill>
                  <a:schemeClr val="bg1"/>
                </a:solidFill>
              </a:rPr>
              <a:t>De meest actuele versie is te vinden op: </a:t>
            </a:r>
            <a:r>
              <a:rPr lang="nl-NL" sz="1400">
                <a:solidFill>
                  <a:schemeClr val="bg1"/>
                </a:solidFill>
                <a:effectLst/>
                <a:hlinkClick r:id="rId2">
                  <a:extLst>
                    <a:ext uri="{A12FA001-AC4F-418D-AE19-62706E023703}">
                      <ahyp:hlinkClr xmlns:ahyp="http://schemas.microsoft.com/office/drawing/2018/hyperlinkcolor" val="tx"/>
                    </a:ext>
                  </a:extLst>
                </a:hlinkClick>
              </a:rPr>
              <a:t>https://www.regiolekstroom.nl/programmas/iza-en-gala-regio-lekstroom</a:t>
            </a:r>
            <a:endParaRPr lang="nl-NL" sz="1400">
              <a:solidFill>
                <a:schemeClr val="bg1"/>
              </a:solidFill>
              <a:hlinkClick r:id="rId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48162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453A9A-8211-51A5-63DE-E1011E1A9E00}"/>
              </a:ext>
            </a:extLst>
          </p:cNvPr>
          <p:cNvSpPr txBox="1">
            <a:spLocks/>
          </p:cNvSpPr>
          <p:nvPr/>
        </p:nvSpPr>
        <p:spPr>
          <a:xfrm>
            <a:off x="555720" y="7488881"/>
            <a:ext cx="4972601" cy="885540"/>
          </a:xfrm>
          <a:prstGeom prst="rect">
            <a:avLst/>
          </a:prstGeom>
        </p:spPr>
        <p:txBody>
          <a:bodyPr vert="horz" lIns="91440" tIns="45720" rIns="91440" bIns="45720" rtlCol="0" anchor="t" anchorCtr="0">
            <a:normAutofit/>
          </a:bodyPr>
          <a:lstStyle>
            <a:lvl1pPr algn="l" defTabSz="1199967" rtl="0" eaLnBrk="1" latinLnBrk="0" hangingPunct="1">
              <a:lnSpc>
                <a:spcPct val="90000"/>
              </a:lnSpc>
              <a:spcBef>
                <a:spcPct val="0"/>
              </a:spcBef>
              <a:buNone/>
              <a:defRPr sz="4000" kern="1200" baseline="0">
                <a:solidFill>
                  <a:schemeClr val="bg1"/>
                </a:solidFill>
                <a:latin typeface="+mj-lt"/>
                <a:ea typeface="+mj-ea"/>
                <a:cs typeface="+mj-cs"/>
              </a:defRPr>
            </a:lvl1pPr>
          </a:lstStyle>
          <a:p>
            <a:r>
              <a:rPr lang="nl-NL">
                <a:solidFill>
                  <a:srgbClr val="0093AE"/>
                </a:solidFill>
              </a:rPr>
              <a:t>Inhoudsopgave</a:t>
            </a:r>
          </a:p>
        </p:txBody>
      </p:sp>
      <p:sp>
        <p:nvSpPr>
          <p:cNvPr id="3" name="Tekstvak 2">
            <a:extLst>
              <a:ext uri="{FF2B5EF4-FFF2-40B4-BE49-F238E27FC236}">
                <a16:creationId xmlns:a16="http://schemas.microsoft.com/office/drawing/2014/main" id="{CBA2735B-8C43-B7F6-F6F9-27D1BA26319E}"/>
              </a:ext>
            </a:extLst>
          </p:cNvPr>
          <p:cNvSpPr txBox="1"/>
          <p:nvPr/>
        </p:nvSpPr>
        <p:spPr>
          <a:xfrm>
            <a:off x="0" y="4896803"/>
            <a:ext cx="3909848" cy="1911061"/>
          </a:xfrm>
          <a:prstGeom prst="round2DiagRect">
            <a:avLst/>
          </a:prstGeom>
          <a:solidFill>
            <a:srgbClr val="0093AE"/>
          </a:solidFill>
          <a:effectLst>
            <a:softEdge rad="0"/>
          </a:effectLst>
        </p:spPr>
        <p:txBody>
          <a:bodyPr wrap="square" lIns="360000" tIns="360000" rIns="360000" bIns="360000">
            <a:spAutoFit/>
          </a:bodyPr>
          <a:lstStyle/>
          <a:p>
            <a:pPr lvl="0" defTabSz="914400" eaLnBrk="0" fontAlgn="base" hangingPunct="0">
              <a:lnSpc>
                <a:spcPct val="100000"/>
              </a:lnSpc>
              <a:spcBef>
                <a:spcPct val="0"/>
              </a:spcBef>
              <a:spcAft>
                <a:spcPct val="0"/>
              </a:spcAft>
            </a:pPr>
            <a:r>
              <a:rPr lang="nl-NL" altLang="nl-NL" sz="1300" b="1">
                <a:solidFill>
                  <a:schemeClr val="bg1"/>
                </a:solidFill>
                <a:ea typeface="Aptos" panose="020B0004020202020204" pitchFamily="34" charset="0"/>
                <a:cs typeface="Aptos" panose="020B0004020202020204" pitchFamily="34" charset="0"/>
              </a:rPr>
              <a:t>Dit document is interactief.</a:t>
            </a:r>
            <a:r>
              <a:rPr lang="nl-NL" altLang="nl-NL" sz="1300">
                <a:solidFill>
                  <a:schemeClr val="bg1"/>
                </a:solidFill>
                <a:ea typeface="Aptos" panose="020B0004020202020204" pitchFamily="34" charset="0"/>
                <a:cs typeface="Aptos" panose="020B0004020202020204" pitchFamily="34" charset="0"/>
              </a:rPr>
              <a:t> </a:t>
            </a:r>
            <a:endParaRPr lang="nl-NL" altLang="nl-NL" sz="1300">
              <a:solidFill>
                <a:schemeClr val="bg1"/>
              </a:solidFill>
            </a:endParaRPr>
          </a:p>
          <a:p>
            <a:pPr lvl="0" defTabSz="914400" eaLnBrk="0" fontAlgn="base" hangingPunct="0">
              <a:lnSpc>
                <a:spcPct val="100000"/>
              </a:lnSpc>
              <a:spcBef>
                <a:spcPct val="0"/>
              </a:spcBef>
              <a:spcAft>
                <a:spcPct val="0"/>
              </a:spcAft>
            </a:pPr>
            <a:r>
              <a:rPr lang="nl-NL" altLang="nl-NL" sz="1300">
                <a:solidFill>
                  <a:schemeClr val="bg1"/>
                </a:solidFill>
                <a:ea typeface="Aptos" panose="020B0004020202020204" pitchFamily="34" charset="0"/>
                <a:cs typeface="Aptos" panose="020B0004020202020204" pitchFamily="34" charset="0"/>
              </a:rPr>
              <a:t>Onderaan de </a:t>
            </a:r>
            <a:r>
              <a:rPr lang="nl-NL" altLang="nl-NL" sz="1300">
                <a:solidFill>
                  <a:schemeClr val="bg1"/>
                </a:solidFill>
              </a:rPr>
              <a:t>pagina staan pijltjes waarmee je eenvoudig een pagina vooruit of achteruitgaat. Met het huisje </a:t>
            </a:r>
            <a:r>
              <a:rPr lang="nl-NL" sz="1300">
                <a:solidFill>
                  <a:schemeClr val="bg1"/>
                </a:solidFill>
              </a:rPr>
              <a:t>kom je altijd terug op deze pagina.</a:t>
            </a:r>
            <a:endParaRPr lang="nl-NL" altLang="nl-NL" sz="1300">
              <a:solidFill>
                <a:schemeClr val="bg1"/>
              </a:solidFill>
            </a:endParaRPr>
          </a:p>
        </p:txBody>
      </p:sp>
      <p:sp>
        <p:nvSpPr>
          <p:cNvPr id="6" name="Tekstvak 5">
            <a:extLst>
              <a:ext uri="{FF2B5EF4-FFF2-40B4-BE49-F238E27FC236}">
                <a16:creationId xmlns:a16="http://schemas.microsoft.com/office/drawing/2014/main" id="{059A5696-3FD6-66F5-863C-5C149550646F}"/>
              </a:ext>
            </a:extLst>
          </p:cNvPr>
          <p:cNvSpPr txBox="1"/>
          <p:nvPr/>
        </p:nvSpPr>
        <p:spPr>
          <a:xfrm>
            <a:off x="5528321" y="675732"/>
            <a:ext cx="7729917" cy="6267806"/>
          </a:xfrm>
          <a:prstGeom prst="rect">
            <a:avLst/>
          </a:prstGeom>
          <a:noFill/>
        </p:spPr>
        <p:txBody>
          <a:bodyPr wrap="square" lIns="91440" tIns="45720" rIns="91440" bIns="45720" anchor="t">
            <a:spAutoFit/>
          </a:bodyPr>
          <a:lstStyle/>
          <a:p>
            <a:pPr>
              <a:lnSpc>
                <a:spcPct val="140000"/>
              </a:lnSpc>
            </a:pPr>
            <a:r>
              <a:rPr lang="nl-NL" sz="1600" b="1" kern="100">
                <a:solidFill>
                  <a:srgbClr val="A80061"/>
                </a:solidFill>
                <a:latin typeface="Aptos"/>
                <a:ea typeface="Aptos" panose="020B0004020202020204" pitchFamily="34" charset="0"/>
                <a:cs typeface="Times New Roman"/>
                <a:hlinkClick r:id="rId3" action="ppaction://hlinksldjump"/>
              </a:rPr>
              <a:t>&gt;&gt;     Definities</a:t>
            </a:r>
            <a:endParaRPr lang="nl-NL" sz="1600" b="1" kern="100">
              <a:solidFill>
                <a:srgbClr val="A80061"/>
              </a:solidFill>
              <a:latin typeface="Aptos"/>
              <a:ea typeface="Aptos" panose="020B0004020202020204" pitchFamily="34" charset="0"/>
              <a:cs typeface="Times New Roman"/>
            </a:endParaRPr>
          </a:p>
          <a:p>
            <a:pPr>
              <a:lnSpc>
                <a:spcPct val="140000"/>
              </a:lnSpc>
              <a:buNone/>
            </a:pPr>
            <a:r>
              <a:rPr lang="nl-NL" sz="1600" b="1" kern="100">
                <a:solidFill>
                  <a:srgbClr val="A80061"/>
                </a:solidFill>
                <a:latin typeface="Aptos"/>
                <a:ea typeface="Aptos" panose="020B0004020202020204" pitchFamily="34" charset="0"/>
                <a:cs typeface="Times New Roman"/>
                <a:hlinkClick r:id="rId4" action="ppaction://hlinksldjump"/>
              </a:rPr>
              <a:t>&gt;&gt;     </a:t>
            </a:r>
            <a:r>
              <a:rPr lang="nl-NL" sz="1600" b="1" kern="100">
                <a:solidFill>
                  <a:srgbClr val="A80061"/>
                </a:solidFill>
                <a:effectLst/>
                <a:latin typeface="Aptos"/>
                <a:ea typeface="Aptos" panose="020B0004020202020204" pitchFamily="34" charset="0"/>
                <a:cs typeface="Times New Roman"/>
                <a:hlinkClick r:id="rId4" action="ppaction://hlinksldjump"/>
              </a:rPr>
              <a:t>Introductie</a:t>
            </a:r>
            <a:endParaRPr lang="nl-NL" sz="1600" b="1" kern="100">
              <a:solidFill>
                <a:srgbClr val="A80061"/>
              </a:solidFill>
              <a:effectLst/>
              <a:latin typeface="Aptos"/>
              <a:ea typeface="Aptos" panose="020B0004020202020204" pitchFamily="34" charset="0"/>
              <a:cs typeface="Times New Roman"/>
            </a:endParaRPr>
          </a:p>
          <a:p>
            <a:pPr>
              <a:lnSpc>
                <a:spcPct val="140000"/>
              </a:lnSpc>
              <a:buNone/>
            </a:pPr>
            <a:r>
              <a:rPr lang="nl-NL" sz="1600" b="1" kern="100">
                <a:solidFill>
                  <a:srgbClr val="A80061"/>
                </a:solidFill>
                <a:latin typeface="Aptos"/>
                <a:ea typeface="Aptos" panose="020B0004020202020204" pitchFamily="34" charset="0"/>
                <a:cs typeface="Times New Roman"/>
                <a:hlinkClick r:id="rId5" action="ppaction://hlinksldjump"/>
              </a:rPr>
              <a:t>&gt;&gt;     </a:t>
            </a:r>
            <a:r>
              <a:rPr lang="nl-NL" sz="1600" b="1" kern="100">
                <a:solidFill>
                  <a:srgbClr val="A80061"/>
                </a:solidFill>
                <a:effectLst/>
                <a:latin typeface="Aptos"/>
                <a:ea typeface="Aptos" panose="020B0004020202020204" pitchFamily="34" charset="0"/>
                <a:cs typeface="Times New Roman"/>
                <a:hlinkClick r:id="rId5" action="ppaction://hlinksldjump"/>
              </a:rPr>
              <a:t>Plannen gelinkt aan de transformatie in zorg en welzijn</a:t>
            </a:r>
            <a:endParaRPr lang="nl-NL" sz="1600" b="1"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6" action="ppaction://hlinksldjump"/>
              </a:rPr>
              <a:t>&gt;&gt;     </a:t>
            </a:r>
            <a:r>
              <a:rPr lang="nl-NL" sz="1600" kern="100">
                <a:solidFill>
                  <a:srgbClr val="A80061"/>
                </a:solidFill>
                <a:effectLst/>
                <a:latin typeface="Aptos"/>
                <a:ea typeface="Aptos" panose="020B0004020202020204" pitchFamily="34" charset="0"/>
                <a:cs typeface="Times New Roman"/>
                <a:hlinkClick r:id="rId6" action="ppaction://hlinksldjump"/>
              </a:rPr>
              <a:t>Versterken eerstelijn</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7" action="ppaction://hlinksldjump"/>
              </a:rPr>
              <a:t>&gt;&gt;     </a:t>
            </a:r>
            <a:r>
              <a:rPr lang="nl-NL" sz="1600" kern="100">
                <a:solidFill>
                  <a:srgbClr val="A80061"/>
                </a:solidFill>
                <a:effectLst/>
                <a:latin typeface="Aptos"/>
                <a:ea typeface="Aptos" panose="020B0004020202020204" pitchFamily="34" charset="0"/>
                <a:cs typeface="Times New Roman"/>
                <a:hlinkClick r:id="rId7" action="ppaction://hlinksldjump"/>
              </a:rPr>
              <a:t>Ketenaanpakken</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8" action="ppaction://hlinksldjump"/>
              </a:rPr>
              <a:t>&gt;&gt;     </a:t>
            </a:r>
            <a:r>
              <a:rPr lang="nl-NL" sz="1600" kern="100">
                <a:solidFill>
                  <a:srgbClr val="A80061"/>
                </a:solidFill>
                <a:effectLst/>
                <a:latin typeface="Aptos"/>
                <a:ea typeface="Aptos" panose="020B0004020202020204" pitchFamily="34" charset="0"/>
                <a:cs typeface="Times New Roman"/>
                <a:hlinkClick r:id="rId8" action="ppaction://hlinksldjump"/>
              </a:rPr>
              <a:t>Palliatieve zorg</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9" action="ppaction://hlinksldjump"/>
              </a:rPr>
              <a:t>&gt;&gt;     </a:t>
            </a:r>
            <a:r>
              <a:rPr lang="nl-NL" sz="1600" kern="100">
                <a:solidFill>
                  <a:srgbClr val="A80061"/>
                </a:solidFill>
                <a:effectLst/>
                <a:latin typeface="Aptos"/>
                <a:ea typeface="Aptos" panose="020B0004020202020204" pitchFamily="34" charset="0"/>
                <a:cs typeface="Times New Roman"/>
                <a:hlinkClick r:id="rId9" action="ppaction://hlinksldjump"/>
              </a:rPr>
              <a:t>MTVP: Meer Tijd Voor de Patiënt</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0" action="ppaction://hlinksldjump"/>
              </a:rPr>
              <a:t>&gt;&gt;     </a:t>
            </a:r>
            <a:r>
              <a:rPr lang="nl-NL" sz="1600" kern="100">
                <a:solidFill>
                  <a:srgbClr val="A80061"/>
                </a:solidFill>
                <a:effectLst/>
                <a:latin typeface="Aptos"/>
                <a:ea typeface="Aptos" panose="020B0004020202020204" pitchFamily="34" charset="0"/>
                <a:cs typeface="Times New Roman"/>
                <a:hlinkClick r:id="rId10" action="ppaction://hlinksldjump"/>
              </a:rPr>
              <a:t>De Utrechtse Fabriek voor Zorgtransformatie</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1" action="ppaction://hlinksldjump"/>
              </a:rPr>
              <a:t>&gt;&gt;     </a:t>
            </a:r>
            <a:r>
              <a:rPr lang="nl-NL" sz="1600" kern="100">
                <a:solidFill>
                  <a:srgbClr val="A80061"/>
                </a:solidFill>
                <a:effectLst/>
                <a:latin typeface="Aptos"/>
                <a:ea typeface="Aptos" panose="020B0004020202020204" pitchFamily="34" charset="0"/>
                <a:cs typeface="Times New Roman"/>
                <a:hlinkClick r:id="rId11" action="ppaction://hlinksldjump"/>
              </a:rPr>
              <a:t>Netwerk Mentale Gezondheid</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2" action="ppaction://hlinksldjump"/>
              </a:rPr>
              <a:t>&gt;&gt;     </a:t>
            </a:r>
            <a:r>
              <a:rPr lang="nl-NL" sz="1600" kern="100">
                <a:solidFill>
                  <a:srgbClr val="A80061"/>
                </a:solidFill>
                <a:effectLst/>
                <a:latin typeface="Aptos"/>
                <a:ea typeface="Aptos" panose="020B0004020202020204" pitchFamily="34" charset="0"/>
                <a:cs typeface="Times New Roman"/>
                <a:hlinkClick r:id="rId12" action="ppaction://hlinksldjump"/>
              </a:rPr>
              <a:t>Reablement</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3" action="ppaction://hlinksldjump"/>
              </a:rPr>
              <a:t>&gt;&gt;     </a:t>
            </a:r>
            <a:r>
              <a:rPr lang="nl-NL" sz="1600" kern="100">
                <a:solidFill>
                  <a:srgbClr val="A80061"/>
                </a:solidFill>
                <a:effectLst/>
                <a:latin typeface="Aptos"/>
                <a:ea typeface="Aptos" panose="020B0004020202020204" pitchFamily="34" charset="0"/>
                <a:cs typeface="Times New Roman"/>
                <a:hlinkClick r:id="rId13" action="ppaction://hlinksldjump"/>
              </a:rPr>
              <a:t>Steunsystemen</a:t>
            </a:r>
            <a:r>
              <a:rPr lang="nl-NL" sz="1600" kern="100">
                <a:solidFill>
                  <a:srgbClr val="A80061"/>
                </a:solidFill>
                <a:latin typeface="Aptos"/>
                <a:ea typeface="Aptos" panose="020B0004020202020204" pitchFamily="34" charset="0"/>
                <a:cs typeface="Times New Roman"/>
                <a:hlinkClick r:id="rId13" action="ppaction://hlinksldjump"/>
              </a:rPr>
              <a:t> en gemeenschapskracht</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u="sng" kern="100">
                <a:solidFill>
                  <a:srgbClr val="A80061"/>
                </a:solidFill>
                <a:latin typeface="Aptos"/>
                <a:ea typeface="Aptos" panose="020B0004020202020204" pitchFamily="34" charset="0"/>
                <a:cs typeface="Times New Roman"/>
              </a:rPr>
              <a:t>&gt;&gt;     </a:t>
            </a:r>
            <a:r>
              <a:rPr lang="nl-NL" sz="1600" u="sng" kern="100">
                <a:solidFill>
                  <a:srgbClr val="A80061"/>
                </a:solidFill>
                <a:latin typeface="Aptos"/>
                <a:ea typeface="Aptos" panose="020B0004020202020204" pitchFamily="34" charset="0"/>
                <a:cs typeface="Times New Roman"/>
                <a:hlinkClick r:id="rId14" action="ppaction://hlinksldjump"/>
              </a:rPr>
              <a:t>Zorginnovatie in de thuiszorg</a:t>
            </a:r>
            <a:endParaRPr lang="nl-NL" sz="1600" u="sng" kern="100">
              <a:solidFill>
                <a:srgbClr val="A80061"/>
              </a:solidFill>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5" action="ppaction://hlinksldjump">
                  <a:extLst>
                    <a:ext uri="{A12FA001-AC4F-418D-AE19-62706E023703}">
                      <ahyp:hlinkClr xmlns:ahyp="http://schemas.microsoft.com/office/drawing/2018/hyperlinkcolor" val="tx"/>
                    </a:ext>
                  </a:extLst>
                </a:hlinkClick>
              </a:rPr>
              <a:t>&gt;&gt;     </a:t>
            </a:r>
            <a:r>
              <a:rPr lang="nl-NL" sz="1600" kern="100">
                <a:solidFill>
                  <a:srgbClr val="A80061"/>
                </a:solidFill>
                <a:effectLst/>
                <a:latin typeface="Aptos"/>
                <a:ea typeface="Aptos" panose="020B0004020202020204" pitchFamily="34" charset="0"/>
                <a:cs typeface="Times New Roman"/>
                <a:hlinkClick r:id="rId15" action="ppaction://hlinksldjump">
                  <a:extLst>
                    <a:ext uri="{A12FA001-AC4F-418D-AE19-62706E023703}">
                      <ahyp:hlinkClr xmlns:ahyp="http://schemas.microsoft.com/office/drawing/2018/hyperlinkcolor" val="tx"/>
                    </a:ext>
                  </a:extLst>
                </a:hlinkClick>
              </a:rPr>
              <a:t>Wonen Plus</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6" action="ppaction://hlinksldjump"/>
              </a:rPr>
              <a:t>&gt;&gt;     </a:t>
            </a:r>
            <a:r>
              <a:rPr lang="nl-NL" sz="1600" kern="100">
                <a:solidFill>
                  <a:srgbClr val="A80061"/>
                </a:solidFill>
                <a:effectLst/>
                <a:latin typeface="Aptos"/>
                <a:ea typeface="Aptos" panose="020B0004020202020204" pitchFamily="34" charset="0"/>
                <a:cs typeface="Times New Roman"/>
                <a:hlinkClick r:id="rId16" action="ppaction://hlinksldjump"/>
              </a:rPr>
              <a:t>Coördinatiepunt wijkverpleging</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cs typeface="Times New Roman"/>
                <a:hlinkClick r:id="rId17" action="ppaction://hlinksldjump"/>
              </a:rPr>
              <a:t>&gt;&gt;     Geclusterde wijkverpleging</a:t>
            </a:r>
            <a:endParaRPr lang="nl-NL" sz="1600" kern="100">
              <a:solidFill>
                <a:srgbClr val="A80061"/>
              </a:solidFill>
              <a:latin typeface="Aptos"/>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8" action="ppaction://hlinksldjump"/>
              </a:rPr>
              <a:t>&gt;&gt;     </a:t>
            </a:r>
            <a:r>
              <a:rPr lang="nl-NL" sz="1600" kern="100">
                <a:solidFill>
                  <a:srgbClr val="A80061"/>
                </a:solidFill>
                <a:effectLst/>
                <a:latin typeface="Aptos"/>
                <a:ea typeface="Aptos" panose="020B0004020202020204" pitchFamily="34" charset="0"/>
                <a:cs typeface="Times New Roman"/>
                <a:hlinkClick r:id="rId18" action="ppaction://hlinksldjump"/>
              </a:rPr>
              <a:t>Kortdurend verblijf/GRZ</a:t>
            </a:r>
            <a:endParaRPr lang="nl-NL" sz="1600" kern="100">
              <a:solidFill>
                <a:srgbClr val="A80061"/>
              </a:solidFill>
              <a:effectLst/>
              <a:latin typeface="Aptos"/>
              <a:ea typeface="Aptos" panose="020B0004020202020204" pitchFamily="34" charset="0"/>
              <a:cs typeface="Times New Roman"/>
            </a:endParaRPr>
          </a:p>
          <a:p>
            <a:pPr lvl="1">
              <a:lnSpc>
                <a:spcPct val="140000"/>
              </a:lnSpc>
            </a:pPr>
            <a:r>
              <a:rPr lang="nl-NL" sz="1600" kern="100">
                <a:solidFill>
                  <a:srgbClr val="A80061"/>
                </a:solidFill>
                <a:latin typeface="Aptos"/>
                <a:ea typeface="Aptos" panose="020B0004020202020204" pitchFamily="34" charset="0"/>
                <a:cs typeface="Times New Roman"/>
                <a:hlinkClick r:id="rId19" action="ppaction://hlinksldjump"/>
              </a:rPr>
              <a:t>&gt;&gt;     </a:t>
            </a:r>
            <a:r>
              <a:rPr lang="nl-NL" sz="1600" kern="100">
                <a:solidFill>
                  <a:srgbClr val="A80061"/>
                </a:solidFill>
                <a:effectLst/>
                <a:latin typeface="Aptos"/>
                <a:ea typeface="Aptos" panose="020B0004020202020204" pitchFamily="34" charset="0"/>
                <a:cs typeface="Times New Roman"/>
                <a:hlinkClick r:id="rId19" action="ppaction://hlinksldjump"/>
              </a:rPr>
              <a:t>Digitalisering – fundament onder de gehele beweging</a:t>
            </a:r>
            <a:endParaRPr lang="nl-NL" sz="1600" kern="100">
              <a:solidFill>
                <a:srgbClr val="A80061"/>
              </a:solidFill>
              <a:effectLst/>
              <a:latin typeface="Aptos"/>
              <a:ea typeface="Aptos" panose="020B0004020202020204" pitchFamily="34" charset="0"/>
              <a:cs typeface="Times New Roman"/>
            </a:endParaRPr>
          </a:p>
          <a:p>
            <a:pPr>
              <a:lnSpc>
                <a:spcPct val="140000"/>
              </a:lnSpc>
              <a:buNone/>
            </a:pPr>
            <a:r>
              <a:rPr lang="nl-NL" sz="1600" b="1" kern="100">
                <a:solidFill>
                  <a:srgbClr val="A80061"/>
                </a:solidFill>
                <a:latin typeface="Aptos"/>
                <a:ea typeface="Aptos" panose="020B0004020202020204" pitchFamily="34" charset="0"/>
                <a:cs typeface="Times New Roman"/>
                <a:hlinkClick r:id="rId20" action="ppaction://hlinksldjump"/>
              </a:rPr>
              <a:t>&gt;&gt;     </a:t>
            </a:r>
            <a:r>
              <a:rPr lang="nl-NL" sz="1600" b="1" kern="100">
                <a:solidFill>
                  <a:srgbClr val="A80061"/>
                </a:solidFill>
                <a:effectLst/>
                <a:latin typeface="Aptos"/>
                <a:ea typeface="Aptos" panose="020B0004020202020204" pitchFamily="34" charset="0"/>
                <a:cs typeface="Times New Roman"/>
                <a:hlinkClick r:id="rId20" action="ppaction://hlinksldjump"/>
              </a:rPr>
              <a:t>Hoe nu verder?</a:t>
            </a:r>
            <a:endParaRPr lang="nl-NL" sz="1600" b="1" kern="100">
              <a:solidFill>
                <a:srgbClr val="A80061"/>
              </a:solidFill>
              <a:effectLst/>
              <a:latin typeface="Aptos"/>
              <a:ea typeface="Aptos" panose="020B0004020202020204" pitchFamily="34" charset="0"/>
              <a:cs typeface="Times New Roman"/>
            </a:endParaRPr>
          </a:p>
        </p:txBody>
      </p:sp>
    </p:spTree>
    <p:extLst>
      <p:ext uri="{BB962C8B-B14F-4D97-AF65-F5344CB8AC3E}">
        <p14:creationId xmlns:p14="http://schemas.microsoft.com/office/powerpoint/2010/main" val="571612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44063A-96FC-8C1F-36CC-CC43BFE868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B4C4937-2A0E-9A28-5B72-0E41B3D5B317}"/>
              </a:ext>
            </a:extLst>
          </p:cNvPr>
          <p:cNvSpPr>
            <a:spLocks noGrp="1"/>
          </p:cNvSpPr>
          <p:nvPr>
            <p:ph type="title"/>
          </p:nvPr>
        </p:nvSpPr>
        <p:spPr/>
        <p:txBody>
          <a:bodyPr/>
          <a:lstStyle/>
          <a:p>
            <a:r>
              <a:rPr lang="nl-NL"/>
              <a:t>Definities</a:t>
            </a:r>
          </a:p>
        </p:txBody>
      </p:sp>
      <p:sp>
        <p:nvSpPr>
          <p:cNvPr id="5" name="Tijdelijke aanduiding voor tekst 2">
            <a:extLst>
              <a:ext uri="{FF2B5EF4-FFF2-40B4-BE49-F238E27FC236}">
                <a16:creationId xmlns:a16="http://schemas.microsoft.com/office/drawing/2014/main" id="{FEDDEDBE-B109-53B7-72D2-367DD9251810}"/>
              </a:ext>
            </a:extLst>
          </p:cNvPr>
          <p:cNvSpPr txBox="1">
            <a:spLocks/>
          </p:cNvSpPr>
          <p:nvPr/>
        </p:nvSpPr>
        <p:spPr>
          <a:xfrm>
            <a:off x="838200" y="3583423"/>
            <a:ext cx="4824232" cy="4067537"/>
          </a:xfrm>
          <a:prstGeom prst="rect">
            <a:avLst/>
          </a:prstGeom>
        </p:spPr>
        <p:txBody>
          <a:bodyPr vert="horz" lIns="91440" tIns="45720" rIns="91440" bIns="45720" rtlCol="0">
            <a:noAutofit/>
          </a:bodyPr>
          <a:lstStyle>
            <a:lvl1pPr marL="0" indent="0" algn="l" defTabSz="1199967" rtl="0" eaLnBrk="1" latinLnBrk="0" hangingPunct="1">
              <a:lnSpc>
                <a:spcPct val="11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599984" indent="0" algn="l" defTabSz="1199967" rtl="0" eaLnBrk="1" latinLnBrk="0" hangingPunct="1">
              <a:lnSpc>
                <a:spcPct val="90000"/>
              </a:lnSpc>
              <a:spcBef>
                <a:spcPts val="656"/>
              </a:spcBef>
              <a:buFont typeface="Arial" panose="020B0604020202020204" pitchFamily="34" charset="0"/>
              <a:buNone/>
              <a:defRPr sz="2625" kern="1200" baseline="0">
                <a:solidFill>
                  <a:schemeClr val="tx1">
                    <a:tint val="82000"/>
                  </a:schemeClr>
                </a:solidFill>
                <a:latin typeface="+mn-lt"/>
                <a:ea typeface="+mn-ea"/>
                <a:cs typeface="+mn-cs"/>
              </a:defRPr>
            </a:lvl2pPr>
            <a:lvl3pPr marL="1199967" indent="0" algn="l" defTabSz="1199967" rtl="0" eaLnBrk="1" latinLnBrk="0" hangingPunct="1">
              <a:lnSpc>
                <a:spcPct val="90000"/>
              </a:lnSpc>
              <a:spcBef>
                <a:spcPts val="656"/>
              </a:spcBef>
              <a:buFont typeface="Arial" panose="020B0604020202020204" pitchFamily="34" charset="0"/>
              <a:buNone/>
              <a:defRPr sz="2362" kern="1200" baseline="0">
                <a:solidFill>
                  <a:schemeClr val="tx1">
                    <a:tint val="82000"/>
                  </a:schemeClr>
                </a:solidFill>
                <a:latin typeface="+mn-lt"/>
                <a:ea typeface="+mn-ea"/>
                <a:cs typeface="+mn-cs"/>
              </a:defRPr>
            </a:lvl3pPr>
            <a:lvl4pPr marL="1799951" indent="0" algn="l" defTabSz="1199967" rtl="0" eaLnBrk="1" latinLnBrk="0" hangingPunct="1">
              <a:lnSpc>
                <a:spcPct val="90000"/>
              </a:lnSpc>
              <a:spcBef>
                <a:spcPts val="656"/>
              </a:spcBef>
              <a:buFont typeface="Arial" panose="020B0604020202020204" pitchFamily="34" charset="0"/>
              <a:buNone/>
              <a:defRPr sz="2100" kern="1200" baseline="0">
                <a:solidFill>
                  <a:schemeClr val="tx1">
                    <a:tint val="82000"/>
                  </a:schemeClr>
                </a:solidFill>
                <a:latin typeface="+mn-lt"/>
                <a:ea typeface="+mn-ea"/>
                <a:cs typeface="+mn-cs"/>
              </a:defRPr>
            </a:lvl4pPr>
            <a:lvl5pPr marL="2399934" indent="0" algn="l" defTabSz="1199967" rtl="0" eaLnBrk="1" latinLnBrk="0" hangingPunct="1">
              <a:lnSpc>
                <a:spcPct val="90000"/>
              </a:lnSpc>
              <a:spcBef>
                <a:spcPts val="656"/>
              </a:spcBef>
              <a:buFont typeface="Arial" panose="020B0604020202020204" pitchFamily="34" charset="0"/>
              <a:buNone/>
              <a:defRPr sz="2100" kern="1200" baseline="0">
                <a:solidFill>
                  <a:schemeClr val="tx1">
                    <a:tint val="82000"/>
                  </a:schemeClr>
                </a:solidFill>
                <a:latin typeface="+mn-lt"/>
                <a:ea typeface="+mn-ea"/>
                <a:cs typeface="+mn-cs"/>
              </a:defRPr>
            </a:lvl5pPr>
            <a:lvl6pPr marL="2999918" indent="0" algn="l" defTabSz="1199967" rtl="0" eaLnBrk="1" latinLnBrk="0" hangingPunct="1">
              <a:lnSpc>
                <a:spcPct val="90000"/>
              </a:lnSpc>
              <a:spcBef>
                <a:spcPts val="656"/>
              </a:spcBef>
              <a:buFont typeface="Arial" panose="020B0604020202020204" pitchFamily="34" charset="0"/>
              <a:buNone/>
              <a:defRPr sz="2100" kern="1200">
                <a:solidFill>
                  <a:schemeClr val="tx1">
                    <a:tint val="82000"/>
                  </a:schemeClr>
                </a:solidFill>
                <a:latin typeface="+mn-lt"/>
                <a:ea typeface="+mn-ea"/>
                <a:cs typeface="+mn-cs"/>
              </a:defRPr>
            </a:lvl6pPr>
            <a:lvl7pPr marL="3599901" indent="0" algn="l" defTabSz="1199967" rtl="0" eaLnBrk="1" latinLnBrk="0" hangingPunct="1">
              <a:lnSpc>
                <a:spcPct val="90000"/>
              </a:lnSpc>
              <a:spcBef>
                <a:spcPts val="656"/>
              </a:spcBef>
              <a:buFont typeface="Arial" panose="020B0604020202020204" pitchFamily="34" charset="0"/>
              <a:buNone/>
              <a:defRPr sz="2100" kern="1200">
                <a:solidFill>
                  <a:schemeClr val="tx1">
                    <a:tint val="82000"/>
                  </a:schemeClr>
                </a:solidFill>
                <a:latin typeface="+mn-lt"/>
                <a:ea typeface="+mn-ea"/>
                <a:cs typeface="+mn-cs"/>
              </a:defRPr>
            </a:lvl7pPr>
            <a:lvl8pPr marL="4199885" indent="0" algn="l" defTabSz="1199967" rtl="0" eaLnBrk="1" latinLnBrk="0" hangingPunct="1">
              <a:lnSpc>
                <a:spcPct val="90000"/>
              </a:lnSpc>
              <a:spcBef>
                <a:spcPts val="656"/>
              </a:spcBef>
              <a:buFont typeface="Arial" panose="020B0604020202020204" pitchFamily="34" charset="0"/>
              <a:buNone/>
              <a:defRPr sz="2100" kern="1200">
                <a:solidFill>
                  <a:schemeClr val="tx1">
                    <a:tint val="82000"/>
                  </a:schemeClr>
                </a:solidFill>
                <a:latin typeface="+mn-lt"/>
                <a:ea typeface="+mn-ea"/>
                <a:cs typeface="+mn-cs"/>
              </a:defRPr>
            </a:lvl8pPr>
            <a:lvl9pPr marL="4799868" indent="0" algn="l" defTabSz="1199967" rtl="0" eaLnBrk="1" latinLnBrk="0" hangingPunct="1">
              <a:lnSpc>
                <a:spcPct val="90000"/>
              </a:lnSpc>
              <a:spcBef>
                <a:spcPts val="656"/>
              </a:spcBef>
              <a:buFont typeface="Arial" panose="020B0604020202020204" pitchFamily="34" charset="0"/>
              <a:buNone/>
              <a:defRPr sz="2100" kern="1200">
                <a:solidFill>
                  <a:schemeClr val="tx1">
                    <a:tint val="82000"/>
                  </a:schemeClr>
                </a:solidFill>
                <a:latin typeface="+mn-lt"/>
                <a:ea typeface="+mn-ea"/>
                <a:cs typeface="+mn-cs"/>
              </a:defRPr>
            </a:lvl9pPr>
          </a:lstStyle>
          <a:p>
            <a:r>
              <a:rPr lang="nl-NL" sz="1300" b="1"/>
              <a:t>Eerstelijnszorg</a:t>
            </a:r>
            <a:r>
              <a:rPr lang="nl-NL" sz="1300"/>
              <a:t> </a:t>
            </a:r>
            <a:br>
              <a:rPr lang="nl-NL" sz="1300"/>
            </a:br>
            <a:r>
              <a:rPr lang="nl-NL" sz="1300"/>
              <a:t>Daar waar we spreken over eerstelijnszorg bedoelen we doorgaans de groep bestaande uit huisartsenpraktijken, wijkverpleging, apothekers, fysiotherapeuten, diëtisten, oefentherapeuten, ergotherapeuten, huidtherapie, logopedie, optometristen, specialisten ouderengeneeskunde en artsen verstandelijk gehandicapten.</a:t>
            </a:r>
            <a:br>
              <a:rPr lang="nl-NL" sz="1300"/>
            </a:br>
            <a:endParaRPr lang="nl-NL" sz="1300"/>
          </a:p>
          <a:p>
            <a:r>
              <a:rPr lang="nl-NL" sz="1300" b="1"/>
              <a:t>Eerstelijn</a:t>
            </a:r>
            <a:r>
              <a:rPr lang="nl-NL" sz="1300"/>
              <a:t> </a:t>
            </a:r>
            <a:br>
              <a:rPr lang="nl-NL" sz="1300"/>
            </a:br>
            <a:r>
              <a:rPr lang="nl-NL" sz="1300"/>
              <a:t>Daar waar we spreken over de eerstelijn bedoelen we naast de eerstelijnszorg ook sociaal domein professionals waaronder sociaal werk, omdat zij essentieel zijn in het ondersteunen van burgers met een hulpvraag die buiten de eerstelijnszorg ligt en daarmee met het toegankelijk houden van de eerstelijnszorg (bron visie eerstelijn 2030).</a:t>
            </a:r>
          </a:p>
        </p:txBody>
      </p:sp>
      <p:sp>
        <p:nvSpPr>
          <p:cNvPr id="8" name="Tijdelijke aanduiding voor tekst 2">
            <a:extLst>
              <a:ext uri="{FF2B5EF4-FFF2-40B4-BE49-F238E27FC236}">
                <a16:creationId xmlns:a16="http://schemas.microsoft.com/office/drawing/2014/main" id="{C5F1D5ED-E2C8-77EB-5A3B-F185B7C698FF}"/>
              </a:ext>
            </a:extLst>
          </p:cNvPr>
          <p:cNvSpPr txBox="1">
            <a:spLocks/>
          </p:cNvSpPr>
          <p:nvPr/>
        </p:nvSpPr>
        <p:spPr>
          <a:xfrm>
            <a:off x="6347789" y="1366838"/>
            <a:ext cx="4824232" cy="4993502"/>
          </a:xfrm>
          <a:prstGeom prst="rect">
            <a:avLst/>
          </a:prstGeom>
        </p:spPr>
        <p:txBody>
          <a:bodyPr vert="horz" lIns="91440" tIns="45720" rIns="91440" bIns="45720" rtlCol="0" anchor="t">
            <a:noAutofit/>
          </a:bodyPr>
          <a:lstStyle>
            <a:lvl1pPr marL="180000" indent="-180000" algn="l" defTabSz="1199967" rtl="0" eaLnBrk="1" latinLnBrk="0" hangingPunct="1">
              <a:lnSpc>
                <a:spcPct val="100000"/>
              </a:lnSpc>
              <a:spcBef>
                <a:spcPts val="1000"/>
              </a:spcBef>
              <a:buFont typeface="Arial" panose="020B0604020202020204" pitchFamily="34" charset="0"/>
              <a:buChar char="•"/>
              <a:defRPr sz="1300" kern="1200" baseline="0">
                <a:solidFill>
                  <a:schemeClr val="tx1"/>
                </a:solidFill>
                <a:latin typeface="+mn-lt"/>
                <a:ea typeface="+mn-ea"/>
                <a:cs typeface="+mn-cs"/>
              </a:defRPr>
            </a:lvl1pPr>
            <a:lvl2pPr marL="899975" indent="-299992" algn="l" defTabSz="1199967" rtl="0" eaLnBrk="1" latinLnBrk="0" hangingPunct="1">
              <a:lnSpc>
                <a:spcPct val="90000"/>
              </a:lnSpc>
              <a:spcBef>
                <a:spcPts val="656"/>
              </a:spcBef>
              <a:buFont typeface="Arial" panose="020B0604020202020204" pitchFamily="34" charset="0"/>
              <a:buChar char="•"/>
              <a:defRPr sz="1200" kern="1200" baseline="0">
                <a:solidFill>
                  <a:schemeClr val="tx1"/>
                </a:solidFill>
                <a:latin typeface="+mn-lt"/>
                <a:ea typeface="+mn-ea"/>
                <a:cs typeface="+mn-cs"/>
              </a:defRPr>
            </a:lvl2pPr>
            <a:lvl3pPr marL="1499959"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3pPr>
            <a:lvl4pPr marL="2099942"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4pPr>
            <a:lvl5pPr marL="2699926"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5pPr>
            <a:lvl6pPr marL="329991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6pPr>
            <a:lvl7pPr marL="3899893"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7pPr>
            <a:lvl8pPr marL="4499877"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8pPr>
            <a:lvl9pPr marL="509986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9pPr>
          </a:lstStyle>
          <a:p>
            <a:pPr marL="0" indent="0">
              <a:buNone/>
            </a:pPr>
            <a:r>
              <a:rPr lang="nl-NL" b="1"/>
              <a:t>Sociaal domein</a:t>
            </a:r>
            <a:br>
              <a:rPr lang="nl-NL" b="1"/>
            </a:br>
            <a:r>
              <a:rPr lang="nl-NL"/>
              <a:t>Een verzamelnaam voor alle organisaties, diensten en voorzieningen die mensen ondersteunen en de leefbaarheid voor de mensen vergroten. Het sociaal domein omvat onder andere zorg, welzijn, onderwijs, publieke gezondheidszorg en opvoeding. De gemeente verricht inspanningen rond werk, participatie en zelfredzaamheid, zorg en jeugd onder de noemer ‘sociaal domein’. Dit gebeurt op basis van wetten zoals de Wmo 2015, Participatiewet, Jeugdwet, Wet gemeentelijke schuldhulpverlening en Nieuwe Wet inburgering (bron Regioplan Midden-Nederland).  </a:t>
            </a:r>
          </a:p>
          <a:p>
            <a:pPr marL="0" indent="0">
              <a:buNone/>
            </a:pPr>
            <a:br>
              <a:rPr lang="nl-NL" b="1"/>
            </a:br>
            <a:r>
              <a:rPr lang="nl-NL" b="1"/>
              <a:t>Sociale basis </a:t>
            </a:r>
            <a:br>
              <a:rPr lang="nl-NL" b="1"/>
            </a:br>
            <a:r>
              <a:rPr lang="nl-NL"/>
              <a:t>De sociale basis is het geheel van informele sociale verbanden (buurten, groepen, verenigingen, netwerken, gezinnen) van mensen, aangevuld en ondersteund vanuit de lokale overheid, organisaties, diensten en voorzieningen. Zij maken het mogelijk dat inwoners de mogelijkheden hebben om te participeren in sociale relaties op een manier die hun welzijn, capaciteiten en individueel potentieel verbetert. In de sociale basis gaat het om het versterken van eigenaarschap, zeggenschap en eigen regie van inwoners (bron Gezond en Actief Leven Akkoord). </a:t>
            </a:r>
          </a:p>
        </p:txBody>
      </p:sp>
      <p:sp>
        <p:nvSpPr>
          <p:cNvPr id="9" name="Titel 1">
            <a:extLst>
              <a:ext uri="{FF2B5EF4-FFF2-40B4-BE49-F238E27FC236}">
                <a16:creationId xmlns:a16="http://schemas.microsoft.com/office/drawing/2014/main" id="{BB18452C-6850-D6E1-1273-37C8359B2EE7}"/>
              </a:ext>
            </a:extLst>
          </p:cNvPr>
          <p:cNvSpPr txBox="1">
            <a:spLocks/>
          </p:cNvSpPr>
          <p:nvPr/>
        </p:nvSpPr>
        <p:spPr>
          <a:xfrm>
            <a:off x="812900" y="7457350"/>
            <a:ext cx="4972601" cy="885540"/>
          </a:xfrm>
          <a:prstGeom prst="rect">
            <a:avLst/>
          </a:prstGeom>
        </p:spPr>
        <p:txBody>
          <a:bodyPr vert="horz" lIns="91440" tIns="45720" rIns="91440" bIns="45720" rtlCol="0" anchor="t" anchorCtr="0">
            <a:normAutofit/>
          </a:bodyPr>
          <a:lstStyle>
            <a:lvl1pPr algn="l" defTabSz="1199967" rtl="0" eaLnBrk="1" latinLnBrk="0" hangingPunct="1">
              <a:lnSpc>
                <a:spcPct val="90000"/>
              </a:lnSpc>
              <a:spcBef>
                <a:spcPct val="0"/>
              </a:spcBef>
              <a:buNone/>
              <a:defRPr sz="4000" kern="1200" baseline="0">
                <a:solidFill>
                  <a:schemeClr val="bg1"/>
                </a:solidFill>
                <a:latin typeface="+mj-lt"/>
                <a:ea typeface="+mj-ea"/>
                <a:cs typeface="+mj-cs"/>
              </a:defRPr>
            </a:lvl1pPr>
          </a:lstStyle>
          <a:p>
            <a:r>
              <a:rPr lang="nl-NL">
                <a:solidFill>
                  <a:srgbClr val="0093AE"/>
                </a:solidFill>
              </a:rPr>
              <a:t>Definities</a:t>
            </a:r>
          </a:p>
        </p:txBody>
      </p:sp>
    </p:spTree>
    <p:extLst>
      <p:ext uri="{BB962C8B-B14F-4D97-AF65-F5344CB8AC3E}">
        <p14:creationId xmlns:p14="http://schemas.microsoft.com/office/powerpoint/2010/main" val="4177001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76EB45-72F5-C22F-550C-09E9D499050E}"/>
              </a:ext>
            </a:extLst>
          </p:cNvPr>
          <p:cNvSpPr>
            <a:spLocks noGrp="1"/>
          </p:cNvSpPr>
          <p:nvPr>
            <p:ph type="title"/>
          </p:nvPr>
        </p:nvSpPr>
        <p:spPr/>
        <p:txBody>
          <a:bodyPr/>
          <a:lstStyle/>
          <a:p>
            <a:r>
              <a:rPr lang="nl-NL"/>
              <a:t>Introductie</a:t>
            </a:r>
          </a:p>
        </p:txBody>
      </p:sp>
      <p:sp>
        <p:nvSpPr>
          <p:cNvPr id="3" name="Tijdelijke aanduiding voor tekst 2">
            <a:extLst>
              <a:ext uri="{FF2B5EF4-FFF2-40B4-BE49-F238E27FC236}">
                <a16:creationId xmlns:a16="http://schemas.microsoft.com/office/drawing/2014/main" id="{5188A08C-D9C0-C739-3010-3CCCE93EE4EB}"/>
              </a:ext>
            </a:extLst>
          </p:cNvPr>
          <p:cNvSpPr>
            <a:spLocks noGrp="1"/>
          </p:cNvSpPr>
          <p:nvPr>
            <p:ph type="body" idx="1"/>
          </p:nvPr>
        </p:nvSpPr>
        <p:spPr>
          <a:xfrm>
            <a:off x="6973957" y="1224691"/>
            <a:ext cx="4386194" cy="6485707"/>
          </a:xfrm>
        </p:spPr>
        <p:txBody>
          <a:bodyPr vert="horz" lIns="91440" tIns="45720" rIns="91440" bIns="45720" rtlCol="0" anchor="t">
            <a:normAutofit/>
          </a:bodyPr>
          <a:lstStyle/>
          <a:p>
            <a:pPr>
              <a:lnSpc>
                <a:spcPct val="150000"/>
              </a:lnSpc>
            </a:pPr>
            <a:r>
              <a:rPr lang="nl-NL" sz="1500" b="1"/>
              <a:t>Hoe zorgen we er samen voor dat inwoners in de regio Lekstroom – nu én in de toekomst – kunnen rekenen op ondersteuning en zorg waar nodig en hoe houden we dit tegelijk toegankelijk en betaalbaar? </a:t>
            </a:r>
            <a:br>
              <a:rPr lang="nl-NL" sz="1500" b="1"/>
            </a:br>
            <a:br>
              <a:rPr lang="nl-NL" sz="1500" b="1"/>
            </a:br>
            <a:r>
              <a:rPr lang="nl-NL" sz="1500" b="1"/>
              <a:t>Deze gezamenlijke opgave verbindt ons al jaren: zorg- en hulpverleners uit de zorgsector en het sociaal domein. In een tijd waarin de zorgvraag groeit, terwijl personeelstekorten stijgen, is samenwerking belangrijker dan ooit. Deze opgave vraagt om creativiteit, durf en een sterke gezamenlijke inzet.</a:t>
            </a:r>
          </a:p>
        </p:txBody>
      </p:sp>
    </p:spTree>
    <p:extLst>
      <p:ext uri="{BB962C8B-B14F-4D97-AF65-F5344CB8AC3E}">
        <p14:creationId xmlns:p14="http://schemas.microsoft.com/office/powerpoint/2010/main" val="2052288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5B76B1-F634-FFAE-E96C-1358B62A1E51}"/>
              </a:ext>
            </a:extLst>
          </p:cNvPr>
          <p:cNvSpPr>
            <a:spLocks noGrp="1"/>
          </p:cNvSpPr>
          <p:nvPr>
            <p:ph type="title"/>
          </p:nvPr>
        </p:nvSpPr>
        <p:spPr>
          <a:xfrm>
            <a:off x="838200" y="151380"/>
            <a:ext cx="10515600" cy="751955"/>
          </a:xfrm>
        </p:spPr>
        <p:txBody>
          <a:bodyPr>
            <a:noAutofit/>
          </a:bodyPr>
          <a:lstStyle/>
          <a:p>
            <a:r>
              <a:rPr lang="nl-NL"/>
              <a:t>Samen bouwen aan de toekomst  </a:t>
            </a:r>
            <a:br>
              <a:rPr lang="nl-NL"/>
            </a:br>
            <a:r>
              <a:rPr lang="nl-NL"/>
              <a:t>van zorg en welzijn binnen jouw gemeente</a:t>
            </a:r>
          </a:p>
        </p:txBody>
      </p:sp>
      <p:sp>
        <p:nvSpPr>
          <p:cNvPr id="3" name="Tijdelijke aanduiding voor inhoud 2">
            <a:extLst>
              <a:ext uri="{FF2B5EF4-FFF2-40B4-BE49-F238E27FC236}">
                <a16:creationId xmlns:a16="http://schemas.microsoft.com/office/drawing/2014/main" id="{2A3588E8-DDE8-08D2-5A07-A42992F4CC4E}"/>
              </a:ext>
            </a:extLst>
          </p:cNvPr>
          <p:cNvSpPr>
            <a:spLocks noGrp="1"/>
          </p:cNvSpPr>
          <p:nvPr>
            <p:ph sz="half" idx="1"/>
          </p:nvPr>
        </p:nvSpPr>
        <p:spPr>
          <a:xfrm>
            <a:off x="838200" y="1366838"/>
            <a:ext cx="5006009" cy="6738996"/>
          </a:xfrm>
        </p:spPr>
        <p:txBody>
          <a:bodyPr>
            <a:normAutofit/>
          </a:bodyPr>
          <a:lstStyle/>
          <a:p>
            <a:pPr marL="0" indent="0">
              <a:buNone/>
            </a:pPr>
            <a:r>
              <a:rPr lang="nl-NL"/>
              <a:t>Samen met vele partners zetten we ons in voor de gezondheid, zelfredzaamheid en veerkracht van onze inwoners. We streven naar toegankelijke en betaalbare ondersteuning en zorg. Dit is geen gemakkelijke opgave, zeker niet nu de druk op professionals groot is.</a:t>
            </a:r>
            <a:br>
              <a:rPr lang="nl-NL"/>
            </a:br>
            <a:r>
              <a:rPr lang="nl-NL"/>
              <a:t> </a:t>
            </a:r>
          </a:p>
          <a:p>
            <a:pPr marL="0" indent="0">
              <a:buNone/>
            </a:pPr>
            <a:r>
              <a:rPr lang="nl-NL"/>
              <a:t>Om het doel te bereiken, moeten professionals – die elkaar overigens al steeds beter weten te vinden - vanuit de verschillende domeinen samenwerken: van eerste- en tweedelijnszorg tot hulp en ondersteuning. Naast een transformatie in de formele zorg en ondersteuning is het ook nodig om de sociale basis te versterken. </a:t>
            </a:r>
            <a:br>
              <a:rPr lang="nl-NL"/>
            </a:br>
            <a:endParaRPr lang="nl-NL"/>
          </a:p>
          <a:p>
            <a:pPr marL="0" indent="0">
              <a:buNone/>
            </a:pPr>
            <a:r>
              <a:rPr lang="nl-NL"/>
              <a:t>Een sterke sociale basis is onmisbaar voor de ingezette beweging die we in de regio maken; naar meer inzetten op voorkomen dan genezen en kijken welke vragen niet per se door zorgprofessionals hoeven te worden opgepakt. De kracht van (bestaande) bewonersinitiatieven, vrijwilligers, mantelzorgers en andere vormen van informele zorg, is onmisbaar. Omdat ze bijdragen aan veerkrachtige gemeenschappen, waarin inwoners elkaar ondersteunen. Om te bouwen aan een duurzaam zorg- en welzijnsstelsel, zetten we in op drie belangrijke richtingen: meer ruimte voor de leefwereld, betere samenwerking tussen formele en informele netwerken, en een cultuurverandering bij alle betrokkenen en in de samenwerking. </a:t>
            </a:r>
          </a:p>
          <a:p>
            <a:pPr marL="0" indent="0">
              <a:buNone/>
            </a:pPr>
            <a:endParaRPr lang="nl-NL"/>
          </a:p>
          <a:p>
            <a:pPr marL="0" indent="0">
              <a:buNone/>
            </a:pPr>
            <a:endParaRPr lang="nl-NL"/>
          </a:p>
          <a:p>
            <a:pPr marL="0" indent="0">
              <a:buNone/>
            </a:pPr>
            <a:endParaRPr lang="nl-NL"/>
          </a:p>
        </p:txBody>
      </p:sp>
      <p:sp>
        <p:nvSpPr>
          <p:cNvPr id="5" name="Tekstvak 4">
            <a:extLst>
              <a:ext uri="{FF2B5EF4-FFF2-40B4-BE49-F238E27FC236}">
                <a16:creationId xmlns:a16="http://schemas.microsoft.com/office/drawing/2014/main" id="{F1EED39A-BEE6-1ACA-B9CD-3B6B48BE44B3}"/>
              </a:ext>
            </a:extLst>
          </p:cNvPr>
          <p:cNvSpPr txBox="1"/>
          <p:nvPr/>
        </p:nvSpPr>
        <p:spPr>
          <a:xfrm>
            <a:off x="7331383" y="5317780"/>
            <a:ext cx="4860617" cy="3681758"/>
          </a:xfrm>
          <a:prstGeom prst="round2DiagRect">
            <a:avLst/>
          </a:prstGeom>
          <a:gradFill>
            <a:gsLst>
              <a:gs pos="0">
                <a:srgbClr val="32337D"/>
              </a:gs>
              <a:gs pos="100000">
                <a:srgbClr val="0093AE"/>
              </a:gs>
            </a:gsLst>
            <a:lin ang="8100000" scaled="1"/>
          </a:gradFill>
          <a:effectLst>
            <a:softEdge rad="0"/>
          </a:effectLst>
        </p:spPr>
        <p:txBody>
          <a:bodyPr wrap="square" lIns="360000" tIns="360000" rIns="360000" bIns="360000" anchor="t">
            <a:spAutoFit/>
          </a:bodyPr>
          <a:lstStyle/>
          <a:p>
            <a:r>
              <a:rPr lang="nl-NL" sz="1300" b="1">
                <a:solidFill>
                  <a:schemeClr val="bg1"/>
                </a:solidFill>
              </a:rPr>
              <a:t>Programmateam IZA Lekstroom: </a:t>
            </a:r>
            <a:r>
              <a:rPr lang="nl-NL" sz="1300">
                <a:solidFill>
                  <a:schemeClr val="bg1"/>
                </a:solidFill>
              </a:rPr>
              <a:t>Juan Al-Sahi (programma ondersteuner), Esmée Doets (coördinator Ketenaanpakken), Elske Faber (programmatrekker Sociaal Domein en Eerstelijn), Ilse Zuurhout  (programmatrekker Gezond ouder worden), Arthur Kocken (programmamanager), Kitty van Elst en  Saskia </a:t>
            </a:r>
            <a:r>
              <a:rPr lang="nl-NL" sz="1300" err="1">
                <a:solidFill>
                  <a:schemeClr val="bg1"/>
                </a:solidFill>
              </a:rPr>
              <a:t>Marree</a:t>
            </a:r>
            <a:r>
              <a:rPr lang="nl-NL" sz="1300">
                <a:solidFill>
                  <a:schemeClr val="bg1"/>
                </a:solidFill>
              </a:rPr>
              <a:t>  (netwerkleiders Mentale Gezondheid), Penny Nugteren (programmasecretaris),  Frederike Bakker  (gemeentelijk coördinator Gezond ouder worden), Eva Janssen - van Bennekom (gemeentelijk coördinator Sociaal Domein en Eerstelijn &amp; Mentale Gezondheid).​</a:t>
            </a:r>
          </a:p>
        </p:txBody>
      </p:sp>
      <p:pic>
        <p:nvPicPr>
          <p:cNvPr id="8" name="Afbeelding 7" descr="Afbeelding met tekenfilm, Graphics, clipart, cirkel&#10;&#10;Door AI gegenereerde inhoud is mogelijk onjuist.">
            <a:extLst>
              <a:ext uri="{FF2B5EF4-FFF2-40B4-BE49-F238E27FC236}">
                <a16:creationId xmlns:a16="http://schemas.microsoft.com/office/drawing/2014/main" id="{CD4DE541-7560-756B-A5FC-DDE2DB0DD33E}"/>
              </a:ext>
            </a:extLst>
          </p:cNvPr>
          <p:cNvPicPr>
            <a:picLocks noChangeAspect="1"/>
          </p:cNvPicPr>
          <p:nvPr/>
        </p:nvPicPr>
        <p:blipFill>
          <a:blip r:embed="rId3"/>
          <a:stretch>
            <a:fillRect/>
          </a:stretch>
        </p:blipFill>
        <p:spPr>
          <a:xfrm>
            <a:off x="7331383" y="2018615"/>
            <a:ext cx="2987514" cy="2991668"/>
          </a:xfrm>
          <a:prstGeom prst="rect">
            <a:avLst/>
          </a:prstGeom>
        </p:spPr>
      </p:pic>
    </p:spTree>
    <p:extLst>
      <p:ext uri="{BB962C8B-B14F-4D97-AF65-F5344CB8AC3E}">
        <p14:creationId xmlns:p14="http://schemas.microsoft.com/office/powerpoint/2010/main" val="424228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DC3702-C75C-DB8F-76F0-6E4043DB58B1}"/>
              </a:ext>
            </a:extLst>
          </p:cNvPr>
          <p:cNvSpPr>
            <a:spLocks noGrp="1"/>
          </p:cNvSpPr>
          <p:nvPr>
            <p:ph type="title"/>
          </p:nvPr>
        </p:nvSpPr>
        <p:spPr/>
        <p:txBody>
          <a:bodyPr/>
          <a:lstStyle/>
          <a:p>
            <a:r>
              <a:rPr lang="nl-NL"/>
              <a:t>Regionale plannen, lokale uitvoering </a:t>
            </a:r>
          </a:p>
        </p:txBody>
      </p:sp>
      <p:sp>
        <p:nvSpPr>
          <p:cNvPr id="3" name="Tijdelijke aanduiding voor inhoud 2">
            <a:extLst>
              <a:ext uri="{FF2B5EF4-FFF2-40B4-BE49-F238E27FC236}">
                <a16:creationId xmlns:a16="http://schemas.microsoft.com/office/drawing/2014/main" id="{2268D186-4E42-D271-82FA-68EEB9AD3252}"/>
              </a:ext>
            </a:extLst>
          </p:cNvPr>
          <p:cNvSpPr>
            <a:spLocks noGrp="1"/>
          </p:cNvSpPr>
          <p:nvPr>
            <p:ph idx="1"/>
          </p:nvPr>
        </p:nvSpPr>
        <p:spPr>
          <a:xfrm>
            <a:off x="838200" y="1366838"/>
            <a:ext cx="4704844" cy="6738996"/>
          </a:xfrm>
        </p:spPr>
        <p:txBody>
          <a:bodyPr vert="horz" lIns="91440" tIns="45720" rIns="91440" bIns="45720" rtlCol="0" anchor="t">
            <a:normAutofit/>
          </a:bodyPr>
          <a:lstStyle/>
          <a:p>
            <a:pPr marL="0" indent="0">
              <a:buNone/>
            </a:pPr>
            <a:r>
              <a:rPr lang="nl-NL"/>
              <a:t>In de afgelopen jaren is al op verschillende manieren gewerkt aan deze opgave, lokaal en regionaal. Vanuit IZA, GALA (tot eind 2026) en AZWA zijn aanvullende middelen beschikbaar om deze beweging te versnellen via regionale plannen. Deze regionale plannen sluiten aan op dat wat op veel plekken al is opgestart.</a:t>
            </a:r>
          </a:p>
          <a:p>
            <a:pPr marL="0" indent="0">
              <a:buNone/>
            </a:pPr>
            <a:r>
              <a:rPr lang="nl-NL"/>
              <a:t>Dit document geeft meer informatie over de plannen die in onze regio zijn opgesteld om deze beweging een boost te geven. Elk plan richt zich op een belangrijk thema en is tot stand gekomen met input van meerdere vertegenwoordigers van de betrokken partijen. Het zijn plannen die laten zien hoe we gezamenlijk het verschil kunnen maken – voor én met onze inwoners.</a:t>
            </a:r>
          </a:p>
          <a:p>
            <a:pPr marL="0" indent="0">
              <a:buNone/>
            </a:pPr>
            <a:r>
              <a:rPr lang="nl-NL"/>
              <a:t>Om écht verschil te maken, is het belangrijk dat deze plannen lokaal goed landen met voldoende draagvlak, samenhang en uitvoeringskracht. Dit vraagt om heldere keuzes, goede afstemming en gezamenlijke regie: wie doet wat, wanneer, en hoe bouwen we voort op dat wat de afgelopen jaren al is neergezet.  </a:t>
            </a:r>
          </a:p>
          <a:p>
            <a:pPr marL="0" indent="0">
              <a:buNone/>
            </a:pPr>
            <a:endParaRPr lang="nl-NL"/>
          </a:p>
        </p:txBody>
      </p:sp>
      <p:sp>
        <p:nvSpPr>
          <p:cNvPr id="8" name="Tijdelijke aanduiding voor inhoud 7">
            <a:extLst>
              <a:ext uri="{FF2B5EF4-FFF2-40B4-BE49-F238E27FC236}">
                <a16:creationId xmlns:a16="http://schemas.microsoft.com/office/drawing/2014/main" id="{481BDE34-3731-FA28-1E77-E5398E0E17C0}"/>
              </a:ext>
            </a:extLst>
          </p:cNvPr>
          <p:cNvSpPr txBox="1">
            <a:spLocks/>
          </p:cNvSpPr>
          <p:nvPr/>
        </p:nvSpPr>
        <p:spPr>
          <a:xfrm>
            <a:off x="6347790" y="4013650"/>
            <a:ext cx="5006010" cy="4092183"/>
          </a:xfrm>
          <a:prstGeom prst="rect">
            <a:avLst/>
          </a:prstGeom>
        </p:spPr>
        <p:txBody>
          <a:bodyPr>
            <a:normAutofit/>
          </a:bodyPr>
          <a:lstStyle>
            <a:lvl1pPr marL="180000" indent="-180000" algn="l" defTabSz="1199967" rtl="0" eaLnBrk="1" latinLnBrk="0" hangingPunct="1">
              <a:lnSpc>
                <a:spcPct val="110000"/>
              </a:lnSpc>
              <a:spcBef>
                <a:spcPts val="1000"/>
              </a:spcBef>
              <a:buFont typeface="Arial" panose="020B0604020202020204" pitchFamily="34" charset="0"/>
              <a:buChar char="•"/>
              <a:defRPr sz="1400" kern="1200" baseline="0">
                <a:solidFill>
                  <a:schemeClr val="tx1"/>
                </a:solidFill>
                <a:latin typeface="+mn-lt"/>
                <a:ea typeface="+mn-ea"/>
                <a:cs typeface="+mn-cs"/>
              </a:defRPr>
            </a:lvl1pPr>
            <a:lvl2pPr marL="899975" indent="-299992" algn="l" defTabSz="1199967" rtl="0" eaLnBrk="1" latinLnBrk="0" hangingPunct="1">
              <a:lnSpc>
                <a:spcPct val="90000"/>
              </a:lnSpc>
              <a:spcBef>
                <a:spcPts val="656"/>
              </a:spcBef>
              <a:buFont typeface="Arial" panose="020B0604020202020204" pitchFamily="34" charset="0"/>
              <a:buChar char="•"/>
              <a:defRPr sz="1200" kern="1200" baseline="0">
                <a:solidFill>
                  <a:schemeClr val="tx1"/>
                </a:solidFill>
                <a:latin typeface="+mn-lt"/>
                <a:ea typeface="+mn-ea"/>
                <a:cs typeface="+mn-cs"/>
              </a:defRPr>
            </a:lvl2pPr>
            <a:lvl3pPr marL="1499959"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3pPr>
            <a:lvl4pPr marL="2099942"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4pPr>
            <a:lvl5pPr marL="2699926"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5pPr>
            <a:lvl6pPr marL="329991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6pPr>
            <a:lvl7pPr marL="3899893"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7pPr>
            <a:lvl8pPr marL="4499877"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8pPr>
            <a:lvl9pPr marL="509986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9pPr>
          </a:lstStyle>
          <a:p>
            <a:pPr marL="0" indent="0">
              <a:buNone/>
            </a:pPr>
            <a:r>
              <a:rPr lang="nl-NL" sz="1300" b="1"/>
              <a:t>Inspiratiebron</a:t>
            </a:r>
            <a:br>
              <a:rPr lang="nl-NL" sz="1300"/>
            </a:br>
            <a:r>
              <a:rPr lang="nl-NL" sz="1300"/>
              <a:t>Zie dit document als naslagwerk én inspiratiebron. Het geeft inzicht in waar we samen naartoe werken en welke stappen daarvoor nodig zijn. De toekomst vraagt dat wij blijven vernieuwen en samenwerken, dat we blijven werken aan de uitvoering van deze mooie plannen zodat we samen de inwoners zorg en ondersteuning kunnen blijven bieden. </a:t>
            </a:r>
          </a:p>
          <a:p>
            <a:pPr marL="0" indent="0">
              <a:buNone/>
            </a:pPr>
            <a:r>
              <a:rPr lang="nl-NL" sz="1300"/>
              <a:t>Tot slot wijzen we erop dat samenwerken met veel verschillende sectoren, ook betekent dat we leren elkaars taal te spreken. We hebben ons best gedaan om in dit document al zoveel mogelijk uit te gaan van gezamenlijke taal, maar mogelijk is dat nog niet overal gelukt. Schroom niet om vragen te stellen als je iets niet begrijpt, dat kan in de sessies maar vooral ook in gesprek met je lokale partners!</a:t>
            </a:r>
          </a:p>
          <a:p>
            <a:pPr marL="0" indent="0">
              <a:buNone/>
            </a:pPr>
            <a:r>
              <a:rPr lang="nl-NL" sz="1300"/>
              <a:t> </a:t>
            </a:r>
          </a:p>
          <a:p>
            <a:pPr marL="0" indent="0">
              <a:buFont typeface="Arial" panose="020B0604020202020204" pitchFamily="34" charset="0"/>
              <a:buNone/>
            </a:pPr>
            <a:endParaRPr lang="nl-NL" sz="1300"/>
          </a:p>
        </p:txBody>
      </p:sp>
      <p:pic>
        <p:nvPicPr>
          <p:cNvPr id="10" name="Afbeelding 9" descr="Afbeelding met cirkel, Graphics, Kleurrijkheid, schermopname&#10;&#10;Door AI gegenereerde inhoud is mogelijk onjuist.">
            <a:extLst>
              <a:ext uri="{FF2B5EF4-FFF2-40B4-BE49-F238E27FC236}">
                <a16:creationId xmlns:a16="http://schemas.microsoft.com/office/drawing/2014/main" id="{54166BF3-DD35-809A-0347-FE98784331FE}"/>
              </a:ext>
            </a:extLst>
          </p:cNvPr>
          <p:cNvPicPr>
            <a:picLocks noChangeAspect="1"/>
          </p:cNvPicPr>
          <p:nvPr/>
        </p:nvPicPr>
        <p:blipFill>
          <a:blip r:embed="rId3"/>
          <a:stretch>
            <a:fillRect/>
          </a:stretch>
        </p:blipFill>
        <p:spPr>
          <a:xfrm>
            <a:off x="6419680" y="317872"/>
            <a:ext cx="2780963" cy="3436525"/>
          </a:xfrm>
          <a:prstGeom prst="rect">
            <a:avLst/>
          </a:prstGeom>
        </p:spPr>
      </p:pic>
    </p:spTree>
    <p:extLst>
      <p:ext uri="{BB962C8B-B14F-4D97-AF65-F5344CB8AC3E}">
        <p14:creationId xmlns:p14="http://schemas.microsoft.com/office/powerpoint/2010/main" val="2137093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CFBE1-F276-6EF2-D942-0724BC33A1B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2F76D0-6886-84A9-2407-5F1FD1F7DA80}"/>
              </a:ext>
            </a:extLst>
          </p:cNvPr>
          <p:cNvSpPr>
            <a:spLocks noGrp="1"/>
          </p:cNvSpPr>
          <p:nvPr>
            <p:ph type="title"/>
          </p:nvPr>
        </p:nvSpPr>
        <p:spPr/>
        <p:txBody>
          <a:bodyPr/>
          <a:lstStyle/>
          <a:p>
            <a:r>
              <a:rPr lang="nl-NL"/>
              <a:t>Voor wie is dit document?</a:t>
            </a:r>
          </a:p>
        </p:txBody>
      </p:sp>
      <p:sp>
        <p:nvSpPr>
          <p:cNvPr id="3" name="Tijdelijke aanduiding voor inhoud 2">
            <a:extLst>
              <a:ext uri="{FF2B5EF4-FFF2-40B4-BE49-F238E27FC236}">
                <a16:creationId xmlns:a16="http://schemas.microsoft.com/office/drawing/2014/main" id="{036ACDC6-852B-88F8-7588-084A60EEB1E8}"/>
              </a:ext>
            </a:extLst>
          </p:cNvPr>
          <p:cNvSpPr>
            <a:spLocks noGrp="1"/>
          </p:cNvSpPr>
          <p:nvPr>
            <p:ph idx="1"/>
          </p:nvPr>
        </p:nvSpPr>
        <p:spPr>
          <a:xfrm>
            <a:off x="838200" y="1366838"/>
            <a:ext cx="4704844" cy="6738996"/>
          </a:xfrm>
        </p:spPr>
        <p:txBody>
          <a:bodyPr/>
          <a:lstStyle/>
          <a:p>
            <a:pPr marL="0" indent="0">
              <a:buNone/>
            </a:pPr>
            <a:r>
              <a:rPr lang="nl-NL"/>
              <a:t>Dit document is voor iedereen die lokaal betrokken is bij de gezamenlijke transformatie in het sociaal domein (incl. welzijn) en de zorg. Denk hierbij aan huisartsen, wijkverpleegkundigen, apothekers, GGZ-medewerkers, medewerkers vanuit het sociaal domein, GGD, en ook aan peersupportorganisaties, vrijwilligers en bewonersinitiatieven. </a:t>
            </a:r>
          </a:p>
          <a:p>
            <a:pPr marL="0" indent="0">
              <a:buNone/>
            </a:pPr>
            <a:r>
              <a:rPr lang="nl-NL"/>
              <a:t>In een aantal gemeenten in de regio Lekstroom werken veel van deze betrokkenen al samen in een multidisciplinair Lokaal Samenwerkingsverband (LSV).</a:t>
            </a:r>
          </a:p>
        </p:txBody>
      </p:sp>
      <p:sp>
        <p:nvSpPr>
          <p:cNvPr id="7" name="Tekstvak 6">
            <a:extLst>
              <a:ext uri="{FF2B5EF4-FFF2-40B4-BE49-F238E27FC236}">
                <a16:creationId xmlns:a16="http://schemas.microsoft.com/office/drawing/2014/main" id="{5E96E9BE-55F7-F61D-C8F1-62C50E7348DC}"/>
              </a:ext>
            </a:extLst>
          </p:cNvPr>
          <p:cNvSpPr txBox="1"/>
          <p:nvPr/>
        </p:nvSpPr>
        <p:spPr>
          <a:xfrm>
            <a:off x="6096000" y="993689"/>
            <a:ext cx="6096000" cy="6282404"/>
          </a:xfrm>
          <a:prstGeom prst="round2DiagRect">
            <a:avLst/>
          </a:prstGeom>
          <a:gradFill>
            <a:gsLst>
              <a:gs pos="0">
                <a:srgbClr val="32337D"/>
              </a:gs>
              <a:gs pos="100000">
                <a:srgbClr val="0093AE"/>
              </a:gs>
            </a:gsLst>
            <a:lin ang="8100000" scaled="1"/>
          </a:gradFill>
          <a:effectLst>
            <a:softEdge rad="0"/>
          </a:effectLst>
        </p:spPr>
        <p:txBody>
          <a:bodyPr wrap="square" lIns="360000" tIns="360000" rIns="360000" bIns="360000" anchor="t">
            <a:spAutoFit/>
          </a:bodyPr>
          <a:lstStyle/>
          <a:p>
            <a:r>
              <a:rPr lang="nl-NL" sz="1300" b="1">
                <a:solidFill>
                  <a:schemeClr val="bg1"/>
                </a:solidFill>
              </a:rPr>
              <a:t>Wat biedt dit document?</a:t>
            </a:r>
            <a:endParaRPr lang="nl-NL" sz="1300">
              <a:solidFill>
                <a:schemeClr val="bg1"/>
              </a:solidFill>
            </a:endParaRPr>
          </a:p>
          <a:p>
            <a:r>
              <a:rPr lang="nl-NL" sz="1300">
                <a:solidFill>
                  <a:schemeClr val="bg1"/>
                </a:solidFill>
              </a:rPr>
              <a:t>Dit document biedt een overzicht van de verschillende plannen die bijdragen aan de beweging naar meer eigen regie en passende ondersteuning &amp; zorg in de regio Lekstroom. De status van deze plannen verschilt, dit document is dan ook een “levend” document. Het document wordt elk jaar bijgewerkt wanneer er nieuwe ontwikkelingen zijn, de datum van de laatste actualisatie is steeds zichtbaar. </a:t>
            </a:r>
          </a:p>
          <a:p>
            <a:endParaRPr lang="nl-NL" sz="1300">
              <a:solidFill>
                <a:schemeClr val="bg1"/>
              </a:solidFill>
            </a:endParaRPr>
          </a:p>
          <a:p>
            <a:r>
              <a:rPr lang="nl-NL" sz="1300">
                <a:solidFill>
                  <a:schemeClr val="bg1"/>
                </a:solidFill>
              </a:rPr>
              <a:t>Per plan geven we een beknopte beschrijving van wat het plan inhoudt en of het nieuw is of al loopt. </a:t>
            </a:r>
          </a:p>
          <a:p>
            <a:pPr marL="285750" lvl="0" indent="-285750">
              <a:buFont typeface="Arial" panose="020B0604020202020204" pitchFamily="34" charset="0"/>
              <a:buChar char="•"/>
            </a:pPr>
            <a:endParaRPr lang="nl-NL" sz="1300">
              <a:solidFill>
                <a:schemeClr val="bg1"/>
              </a:solidFill>
            </a:endParaRPr>
          </a:p>
          <a:p>
            <a:pPr lvl="0"/>
            <a:br>
              <a:rPr lang="nl-NL" sz="1300"/>
            </a:br>
            <a:br>
              <a:rPr lang="nl-NL" sz="1300"/>
            </a:br>
            <a:endParaRPr lang="nl-NL" sz="1300">
              <a:solidFill>
                <a:schemeClr val="bg1"/>
              </a:solidFill>
            </a:endParaRPr>
          </a:p>
          <a:p>
            <a:pPr lvl="0"/>
            <a:br>
              <a:rPr lang="nl-NL" sz="1300"/>
            </a:br>
            <a:endParaRPr lang="nl-NL" sz="1300">
              <a:solidFill>
                <a:schemeClr val="bg1"/>
              </a:solidFill>
            </a:endParaRPr>
          </a:p>
          <a:p>
            <a:pPr marL="285750" lvl="0" indent="-285750">
              <a:buFont typeface="Arial" panose="020B0604020202020204" pitchFamily="34" charset="0"/>
              <a:buChar char="•"/>
            </a:pPr>
            <a:endParaRPr lang="nl-NL" sz="1300">
              <a:solidFill>
                <a:schemeClr val="bg1"/>
              </a:solidFill>
            </a:endParaRPr>
          </a:p>
          <a:p>
            <a:pPr marL="285750" lvl="0" indent="-285750">
              <a:buFont typeface="Arial" panose="020B0604020202020204" pitchFamily="34" charset="0"/>
              <a:buChar char="•"/>
            </a:pPr>
            <a:endParaRPr lang="nl-NL" sz="1300">
              <a:solidFill>
                <a:schemeClr val="bg1"/>
              </a:solidFill>
            </a:endParaRPr>
          </a:p>
          <a:p>
            <a:pPr marL="285750" lvl="0" indent="-285750">
              <a:buFont typeface="Arial" panose="020B0604020202020204" pitchFamily="34" charset="0"/>
              <a:buChar char="•"/>
            </a:pPr>
            <a:endParaRPr lang="nl-NL" sz="1300">
              <a:solidFill>
                <a:schemeClr val="bg1"/>
              </a:solidFill>
            </a:endParaRPr>
          </a:p>
          <a:p>
            <a:pPr lvl="0"/>
            <a:endParaRPr lang="nl-NL" sz="1300">
              <a:solidFill>
                <a:schemeClr val="bg1"/>
              </a:solidFill>
            </a:endParaRPr>
          </a:p>
          <a:p>
            <a:pPr lvl="0"/>
            <a:endParaRPr lang="nl-NL" sz="1300">
              <a:solidFill>
                <a:schemeClr val="bg1"/>
              </a:solidFill>
            </a:endParaRPr>
          </a:p>
          <a:p>
            <a:pPr lvl="0"/>
            <a:endParaRPr lang="nl-NL" sz="1300">
              <a:solidFill>
                <a:schemeClr val="bg1"/>
              </a:solidFill>
            </a:endParaRPr>
          </a:p>
          <a:p>
            <a:pPr lvl="0"/>
            <a:endParaRPr lang="nl-NL" sz="1300">
              <a:solidFill>
                <a:schemeClr val="bg1"/>
              </a:solidFill>
            </a:endParaRPr>
          </a:p>
          <a:p>
            <a:pPr marL="285750" lvl="0" indent="-285750">
              <a:buFont typeface="Arial" panose="020B0604020202020204" pitchFamily="34" charset="0"/>
              <a:buChar char="•"/>
            </a:pPr>
            <a:endParaRPr lang="nl-NL" sz="1300">
              <a:solidFill>
                <a:schemeClr val="bg1"/>
              </a:solidFill>
            </a:endParaRPr>
          </a:p>
        </p:txBody>
      </p:sp>
      <p:pic>
        <p:nvPicPr>
          <p:cNvPr id="5" name="Afbeelding 4" descr="Afbeelding met Graphics, symbool, ontwerp&#10;&#10;Door AI gegenereerde inhoud is mogelijk onjuist.">
            <a:extLst>
              <a:ext uri="{FF2B5EF4-FFF2-40B4-BE49-F238E27FC236}">
                <a16:creationId xmlns:a16="http://schemas.microsoft.com/office/drawing/2014/main" id="{3789C937-A3A2-CD74-DE2C-288C3EA3A33F}"/>
              </a:ext>
            </a:extLst>
          </p:cNvPr>
          <p:cNvPicPr>
            <a:picLocks noChangeAspect="1"/>
          </p:cNvPicPr>
          <p:nvPr/>
        </p:nvPicPr>
        <p:blipFill>
          <a:blip r:embed="rId2"/>
          <a:stretch>
            <a:fillRect/>
          </a:stretch>
        </p:blipFill>
        <p:spPr>
          <a:xfrm>
            <a:off x="7751891" y="5071708"/>
            <a:ext cx="4105384" cy="3764059"/>
          </a:xfrm>
          <a:prstGeom prst="rect">
            <a:avLst/>
          </a:prstGeom>
        </p:spPr>
      </p:pic>
      <p:sp>
        <p:nvSpPr>
          <p:cNvPr id="4" name="Tekstvak 3">
            <a:extLst>
              <a:ext uri="{FF2B5EF4-FFF2-40B4-BE49-F238E27FC236}">
                <a16:creationId xmlns:a16="http://schemas.microsoft.com/office/drawing/2014/main" id="{1B04CCD7-88CF-34E8-34B5-36B8C91F8748}"/>
              </a:ext>
            </a:extLst>
          </p:cNvPr>
          <p:cNvSpPr txBox="1"/>
          <p:nvPr/>
        </p:nvSpPr>
        <p:spPr>
          <a:xfrm rot="5400000">
            <a:off x="10206543" y="2991558"/>
            <a:ext cx="3610339" cy="215444"/>
          </a:xfrm>
          <a:prstGeom prst="rect">
            <a:avLst/>
          </a:prstGeom>
          <a:noFill/>
        </p:spPr>
        <p:txBody>
          <a:bodyPr wrap="square" rtlCol="0">
            <a:spAutoFit/>
          </a:bodyPr>
          <a:lstStyle/>
          <a:p>
            <a:r>
              <a:rPr lang="nl-NL" sz="800">
                <a:solidFill>
                  <a:schemeClr val="bg1"/>
                </a:solidFill>
              </a:rPr>
              <a:t>De Kracht van Samen | Regio Lekstroom | 5 september 2025</a:t>
            </a:r>
          </a:p>
        </p:txBody>
      </p:sp>
    </p:spTree>
    <p:extLst>
      <p:ext uri="{BB962C8B-B14F-4D97-AF65-F5344CB8AC3E}">
        <p14:creationId xmlns:p14="http://schemas.microsoft.com/office/powerpoint/2010/main" val="2306186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B070C7AA-ADA2-EDB4-15CA-EC30E2507D02}"/>
              </a:ext>
            </a:extLst>
          </p:cNvPr>
          <p:cNvSpPr txBox="1"/>
          <p:nvPr/>
        </p:nvSpPr>
        <p:spPr>
          <a:xfrm>
            <a:off x="1669656" y="4499769"/>
            <a:ext cx="4426344" cy="3017747"/>
          </a:xfrm>
          <a:prstGeom prst="round2DiagRect">
            <a:avLst/>
          </a:prstGeom>
          <a:gradFill>
            <a:gsLst>
              <a:gs pos="0">
                <a:srgbClr val="32337D"/>
              </a:gs>
              <a:gs pos="100000">
                <a:srgbClr val="0093AE"/>
              </a:gs>
            </a:gsLst>
            <a:lin ang="8100000" scaled="1"/>
          </a:gradFill>
          <a:effectLst>
            <a:softEdge rad="0"/>
          </a:effectLst>
        </p:spPr>
        <p:txBody>
          <a:bodyPr wrap="square" lIns="360000" tIns="360000" rIns="360000" bIns="360000">
            <a:spAutoFit/>
          </a:bodyPr>
          <a:lstStyle/>
          <a:p>
            <a:r>
              <a:rPr lang="nl-NL" sz="1300">
                <a:solidFill>
                  <a:schemeClr val="bg1"/>
                </a:solidFill>
              </a:rPr>
              <a:t>Het IZA gaat vooral over goede en betaalbare zorg en samenwerking tussen zorgpartijen en het sociaal domein, ook als er straks minder personeel beschikbaar is in een vergrijzende samenleving. </a:t>
            </a:r>
            <a:r>
              <a:rPr lang="nl-NL" sz="1300">
                <a:solidFill>
                  <a:schemeClr val="bg1"/>
                </a:solidFill>
                <a:latin typeface="Aptos"/>
                <a:cs typeface="Segoe UI"/>
              </a:rPr>
              <a:t>Het AZWA zoomt daarnaast extra in op een sterkere verbinding met het sociale domein </a:t>
            </a:r>
            <a:r>
              <a:rPr lang="nl-NL" sz="1300">
                <a:solidFill>
                  <a:schemeClr val="bg1"/>
                </a:solidFill>
              </a:rPr>
              <a:t>(zoals welzijnswerk en ondersteuning in de buurt) </a:t>
            </a:r>
            <a:r>
              <a:rPr lang="nl-NL" sz="1300">
                <a:solidFill>
                  <a:schemeClr val="bg1"/>
                </a:solidFill>
                <a:latin typeface="Aptos"/>
                <a:cs typeface="Segoe UI"/>
              </a:rPr>
              <a:t>en het verkleinen van het personeelstekort door bijvoorbeeld het verlagen van administratieve belasting.</a:t>
            </a:r>
            <a:r>
              <a:rPr lang="nl-NL" sz="1300">
                <a:solidFill>
                  <a:schemeClr val="bg1"/>
                </a:solidFill>
                <a:cs typeface="Segoe UI"/>
              </a:rPr>
              <a:t> </a:t>
            </a:r>
            <a:endParaRPr lang="nl-NL" sz="1300" strike="sngStrike">
              <a:solidFill>
                <a:schemeClr val="bg1"/>
              </a:solidFill>
            </a:endParaRPr>
          </a:p>
        </p:txBody>
      </p:sp>
      <p:pic>
        <p:nvPicPr>
          <p:cNvPr id="7" name="Afbeelding 6" descr="Afbeelding met Graphics, cirkel, schermopname, grafische vormgeving&#10;&#10;Door AI gegenereerde inhoud is mogelijk onjuist.">
            <a:extLst>
              <a:ext uri="{FF2B5EF4-FFF2-40B4-BE49-F238E27FC236}">
                <a16:creationId xmlns:a16="http://schemas.microsoft.com/office/drawing/2014/main" id="{FFD9FAD3-8A4A-9324-1AB2-EE0FFF694BA7}"/>
              </a:ext>
            </a:extLst>
          </p:cNvPr>
          <p:cNvPicPr>
            <a:picLocks noChangeAspect="1"/>
          </p:cNvPicPr>
          <p:nvPr/>
        </p:nvPicPr>
        <p:blipFill>
          <a:blip r:embed="rId3"/>
          <a:stretch>
            <a:fillRect/>
          </a:stretch>
        </p:blipFill>
        <p:spPr>
          <a:xfrm>
            <a:off x="-599731" y="4091401"/>
            <a:ext cx="2875861" cy="4908137"/>
          </a:xfrm>
          <a:prstGeom prst="rect">
            <a:avLst/>
          </a:prstGeom>
        </p:spPr>
      </p:pic>
      <p:sp>
        <p:nvSpPr>
          <p:cNvPr id="2" name="Titel 1">
            <a:extLst>
              <a:ext uri="{FF2B5EF4-FFF2-40B4-BE49-F238E27FC236}">
                <a16:creationId xmlns:a16="http://schemas.microsoft.com/office/drawing/2014/main" id="{9CA268B7-0031-205B-BFF4-E4AA3D6A92E8}"/>
              </a:ext>
            </a:extLst>
          </p:cNvPr>
          <p:cNvSpPr>
            <a:spLocks noGrp="1"/>
          </p:cNvSpPr>
          <p:nvPr>
            <p:ph type="title"/>
          </p:nvPr>
        </p:nvSpPr>
        <p:spPr/>
        <p:txBody>
          <a:bodyPr/>
          <a:lstStyle/>
          <a:p>
            <a:r>
              <a:rPr lang="nl-NL"/>
              <a:t>Even terug… Waarom al deze akkoorden? </a:t>
            </a:r>
          </a:p>
        </p:txBody>
      </p:sp>
      <p:sp>
        <p:nvSpPr>
          <p:cNvPr id="3" name="Tijdelijke aanduiding voor inhoud 2">
            <a:extLst>
              <a:ext uri="{FF2B5EF4-FFF2-40B4-BE49-F238E27FC236}">
                <a16:creationId xmlns:a16="http://schemas.microsoft.com/office/drawing/2014/main" id="{9985E107-350D-055A-C0CC-1DDBD572431D}"/>
              </a:ext>
            </a:extLst>
          </p:cNvPr>
          <p:cNvSpPr>
            <a:spLocks noGrp="1"/>
          </p:cNvSpPr>
          <p:nvPr>
            <p:ph idx="1"/>
          </p:nvPr>
        </p:nvSpPr>
        <p:spPr>
          <a:xfrm>
            <a:off x="838200" y="1366838"/>
            <a:ext cx="10515600" cy="3650224"/>
          </a:xfrm>
        </p:spPr>
        <p:txBody>
          <a:bodyPr vert="horz" lIns="91440" tIns="45720" rIns="91440" bIns="45720" rtlCol="0" anchor="t">
            <a:normAutofit lnSpcReduction="10000"/>
          </a:bodyPr>
          <a:lstStyle/>
          <a:p>
            <a:pPr marL="0" indent="0">
              <a:buNone/>
            </a:pPr>
            <a:r>
              <a:rPr lang="nl-NL"/>
              <a:t>De zorg in Nederland staat onder druk. We worden allemaal ouder en blijven langer thuis wonen. Tegelijkertijd is er minder personeel beschikbaar. Daardoor loopt de zorg zoals we die kennen tegen de grenzen aan. Samen moeten we bekijken hoe we de zorg en ondersteuning zo kunnen organiseren dat deze ook in de toekomst goed blijft werken.</a:t>
            </a:r>
          </a:p>
          <a:p>
            <a:pPr marL="0" indent="0">
              <a:buNone/>
            </a:pPr>
            <a:r>
              <a:rPr lang="nl-NL"/>
              <a:t>Partijen hebben hier samen afspraken over gemaakt, met elkaar en met het Ministerie van Volksgezondheid, Welzijn en Sport (VWS). Het Integraal Zorgakkoord (IZA) richt zich primair op het toegankelijk houden van de zorg in Nederland. Het Gezond en Actief Leven Akkoord (GALA) richt zich op preventie, gezondheid en sociale basis. Het Aanvullend Zorg- en Welzijnsakkoord (AZWA) is een aanvulling op het IZA en vervangt GALA. Het AZWA loopt tot en met 2028 en richt zich op duurzame samenwerking tussen zorg, welzijn en het sociaal domein. Met als doel gezondheid te bevorderen, de druk op de zorg te verminderen en inwoners eerder en beter te ondersteunen.  </a:t>
            </a:r>
            <a:br>
              <a:rPr lang="nl-NL"/>
            </a:br>
            <a:endParaRPr lang="nl-NL"/>
          </a:p>
          <a:p>
            <a:pPr marL="0" indent="0">
              <a:buNone/>
            </a:pPr>
            <a:br>
              <a:rPr lang="nl-NL"/>
            </a:br>
            <a:br>
              <a:rPr lang="nl-NL"/>
            </a:br>
            <a:endParaRPr lang="nl-NL"/>
          </a:p>
          <a:p>
            <a:pPr marL="0" lvl="0" indent="0">
              <a:buNone/>
            </a:pPr>
            <a:r>
              <a:rPr lang="nl-NL" sz="4000" b="1">
                <a:solidFill>
                  <a:schemeClr val="accent4"/>
                </a:solidFill>
              </a:rPr>
              <a:t>&gt;&gt;</a:t>
            </a:r>
            <a:endParaRPr lang="nl-NL" b="1">
              <a:solidFill>
                <a:schemeClr val="accent4"/>
              </a:solidFill>
            </a:endParaRPr>
          </a:p>
        </p:txBody>
      </p:sp>
    </p:spTree>
    <p:extLst>
      <p:ext uri="{BB962C8B-B14F-4D97-AF65-F5344CB8AC3E}">
        <p14:creationId xmlns:p14="http://schemas.microsoft.com/office/powerpoint/2010/main" val="173697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E7B956-827F-CBD9-B578-EC85C2FF7283}"/>
              </a:ext>
            </a:extLst>
          </p:cNvPr>
          <p:cNvSpPr>
            <a:spLocks noGrp="1"/>
          </p:cNvSpPr>
          <p:nvPr>
            <p:ph type="title"/>
          </p:nvPr>
        </p:nvSpPr>
        <p:spPr/>
        <p:txBody>
          <a:bodyPr/>
          <a:lstStyle/>
          <a:p>
            <a:r>
              <a:rPr lang="nl-NL"/>
              <a:t>De regionale beweging</a:t>
            </a:r>
          </a:p>
        </p:txBody>
      </p:sp>
      <p:sp>
        <p:nvSpPr>
          <p:cNvPr id="3" name="Tijdelijke aanduiding voor inhoud 2">
            <a:extLst>
              <a:ext uri="{FF2B5EF4-FFF2-40B4-BE49-F238E27FC236}">
                <a16:creationId xmlns:a16="http://schemas.microsoft.com/office/drawing/2014/main" id="{BED3D29D-8577-EF1E-0D63-A1616ECEB7FC}"/>
              </a:ext>
            </a:extLst>
          </p:cNvPr>
          <p:cNvSpPr>
            <a:spLocks noGrp="1"/>
          </p:cNvSpPr>
          <p:nvPr>
            <p:ph sz="half" idx="1"/>
          </p:nvPr>
        </p:nvSpPr>
        <p:spPr/>
        <p:txBody>
          <a:bodyPr vert="horz" lIns="91440" tIns="45720" rIns="91440" bIns="45720" rtlCol="0" anchor="t">
            <a:normAutofit/>
          </a:bodyPr>
          <a:lstStyle/>
          <a:p>
            <a:pPr marL="0" indent="0">
              <a:buNone/>
            </a:pPr>
            <a:r>
              <a:rPr lang="nl-NL">
                <a:solidFill>
                  <a:srgbClr val="000000"/>
                </a:solidFill>
                <a:ea typeface="+mn-lt"/>
                <a:cs typeface="+mn-lt"/>
              </a:rPr>
              <a:t>Vanuit de regio Lekstroom is met vier andere regio's een plan opgesteld voor de gezamenlijke regio Midden-Nederland. Daarin is een uitwerking gegeven van de landelijke akkoorden</a:t>
            </a:r>
            <a:r>
              <a:rPr lang="nl-NL">
                <a:solidFill>
                  <a:srgbClr val="000000"/>
                </a:solidFill>
                <a:latin typeface="Aptos"/>
                <a:ea typeface="+mn-lt"/>
                <a:cs typeface="+mn-lt"/>
              </a:rPr>
              <a:t>.</a:t>
            </a:r>
            <a:r>
              <a:rPr lang="nl-NL">
                <a:solidFill>
                  <a:srgbClr val="000000"/>
                </a:solidFill>
                <a:latin typeface="Aptos"/>
                <a:ea typeface="Aptos"/>
                <a:cs typeface="Aptos"/>
              </a:rPr>
              <a:t> Centraal in dit regioplan staat de beweging die we samen willen versterken</a:t>
            </a:r>
            <a:r>
              <a:rPr lang="nl-NL"/>
              <a:t>:</a:t>
            </a:r>
            <a:endParaRPr lang="en-US"/>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r>
              <a:rPr lang="nl-NL"/>
              <a:t>Bij alle plannen kijken we of ze bijdragen aan de onderstaande beweging:</a:t>
            </a:r>
          </a:p>
          <a:p>
            <a:pPr marL="179705" indent="-179705">
              <a:lnSpc>
                <a:spcPts val="1000"/>
              </a:lnSpc>
            </a:pPr>
            <a:r>
              <a:rPr lang="nl-NL" b="1"/>
              <a:t>Voorkomen waar mogelijk</a:t>
            </a:r>
            <a:r>
              <a:rPr lang="nl-NL"/>
              <a:t> (preventie)</a:t>
            </a:r>
          </a:p>
          <a:p>
            <a:pPr marL="179705" indent="-179705">
              <a:lnSpc>
                <a:spcPts val="1000"/>
              </a:lnSpc>
            </a:pPr>
            <a:r>
              <a:rPr lang="nl-NL" b="1"/>
              <a:t>Zelf waar kan</a:t>
            </a:r>
            <a:r>
              <a:rPr lang="nl-NL"/>
              <a:t> (eigen regie, zelfredzaamheid, netwerk, etc.)</a:t>
            </a:r>
          </a:p>
          <a:p>
            <a:pPr marL="179705" indent="-179705">
              <a:lnSpc>
                <a:spcPts val="1000"/>
              </a:lnSpc>
            </a:pPr>
            <a:r>
              <a:rPr lang="nl-NL" b="1"/>
              <a:t>Hulp waar nodig</a:t>
            </a:r>
            <a:r>
              <a:rPr lang="nl-NL"/>
              <a:t> (zorg en ondersteuning dichtbij huis)</a:t>
            </a:r>
          </a:p>
          <a:p>
            <a:pPr marL="179705" indent="-179705"/>
            <a:r>
              <a:rPr lang="nl-NL" b="1"/>
              <a:t>Passende Zorg waar noodzakelijk</a:t>
            </a:r>
            <a:r>
              <a:rPr lang="nl-NL"/>
              <a:t> (als er echt zorg nodig is, is deze ook beschikbaar)</a:t>
            </a:r>
          </a:p>
          <a:p>
            <a:pPr marL="0" indent="0">
              <a:buNone/>
            </a:pPr>
            <a:endParaRPr lang="nl-NL"/>
          </a:p>
          <a:p>
            <a:pPr marL="0" indent="0">
              <a:buNone/>
            </a:pPr>
            <a:endParaRPr lang="nl-NL"/>
          </a:p>
        </p:txBody>
      </p:sp>
      <p:sp>
        <p:nvSpPr>
          <p:cNvPr id="8" name="Tijdelijke aanduiding voor inhoud 7">
            <a:extLst>
              <a:ext uri="{FF2B5EF4-FFF2-40B4-BE49-F238E27FC236}">
                <a16:creationId xmlns:a16="http://schemas.microsoft.com/office/drawing/2014/main" id="{37533FC2-5D66-8615-40A9-63CE63205BC7}"/>
              </a:ext>
            </a:extLst>
          </p:cNvPr>
          <p:cNvSpPr>
            <a:spLocks noGrp="1"/>
          </p:cNvSpPr>
          <p:nvPr>
            <p:ph sz="half" idx="2"/>
          </p:nvPr>
        </p:nvSpPr>
        <p:spPr/>
        <p:txBody>
          <a:bodyPr>
            <a:normAutofit/>
          </a:bodyPr>
          <a:lstStyle/>
          <a:p>
            <a:pPr marL="0" indent="0">
              <a:buNone/>
            </a:pPr>
            <a:r>
              <a:rPr lang="nl-NL"/>
              <a:t>In de regio Lekstroom zijn al veel inspirerende voorbeelden van deze beweging zichtbaar. Door deze voorbeelden met elkaar te delen en aan te vullen met de regionale plannen, kunnen we écht verschil maken. Dat doen we door samen te werken, over domeinen heen te kijken én elkaar te versterken.  </a:t>
            </a:r>
          </a:p>
          <a:p>
            <a:pPr marL="0" indent="0">
              <a:buNone/>
            </a:pPr>
            <a:r>
              <a:rPr lang="nl-NL"/>
              <a:t> </a:t>
            </a:r>
          </a:p>
          <a:p>
            <a:pPr marL="0" indent="0">
              <a:buNone/>
            </a:pPr>
            <a:r>
              <a:rPr lang="nl-NL"/>
              <a:t> </a:t>
            </a:r>
          </a:p>
          <a:p>
            <a:pPr marL="0" indent="0">
              <a:buNone/>
            </a:pPr>
            <a:endParaRPr lang="nl-NL"/>
          </a:p>
        </p:txBody>
      </p:sp>
      <p:pic>
        <p:nvPicPr>
          <p:cNvPr id="7" name="drawing">
            <a:extLst>
              <a:ext uri="{FF2B5EF4-FFF2-40B4-BE49-F238E27FC236}">
                <a16:creationId xmlns:a16="http://schemas.microsoft.com/office/drawing/2014/main" id="{2E2E9FB8-6E9E-FAFD-D507-CF17BA2B821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18540" y="2357360"/>
            <a:ext cx="3393619" cy="2926301"/>
          </a:xfrm>
          <a:prstGeom prst="rect">
            <a:avLst/>
          </a:prstGeom>
        </p:spPr>
      </p:pic>
      <p:sp>
        <p:nvSpPr>
          <p:cNvPr id="5" name="Ophalen 4">
            <a:extLst>
              <a:ext uri="{FF2B5EF4-FFF2-40B4-BE49-F238E27FC236}">
                <a16:creationId xmlns:a16="http://schemas.microsoft.com/office/drawing/2014/main" id="{C22B980F-5766-FF73-64A0-84DB3967AD4A}"/>
              </a:ext>
            </a:extLst>
          </p:cNvPr>
          <p:cNvSpPr/>
          <p:nvPr/>
        </p:nvSpPr>
        <p:spPr>
          <a:xfrm rot="5400000">
            <a:off x="-718035" y="1884332"/>
            <a:ext cx="3394842" cy="3394842"/>
          </a:xfrm>
          <a:prstGeom prst="flowChartExtract">
            <a:avLst/>
          </a:prstGeom>
          <a:solidFill>
            <a:srgbClr val="A8006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Ophalen 3">
            <a:extLst>
              <a:ext uri="{FF2B5EF4-FFF2-40B4-BE49-F238E27FC236}">
                <a16:creationId xmlns:a16="http://schemas.microsoft.com/office/drawing/2014/main" id="{17F79BB2-4B7D-B710-28EB-22788B7D3238}"/>
              </a:ext>
            </a:extLst>
          </p:cNvPr>
          <p:cNvSpPr/>
          <p:nvPr/>
        </p:nvSpPr>
        <p:spPr>
          <a:xfrm rot="16200000">
            <a:off x="5685228" y="1076469"/>
            <a:ext cx="6734594" cy="8372093"/>
          </a:xfrm>
          <a:prstGeom prst="flowChartExtract">
            <a:avLst/>
          </a:prstGeom>
          <a:solidFill>
            <a:srgbClr val="A8006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42209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16A47F-AABB-4661-80E9-62A6321B96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CECCE3-F972-D340-7A60-7E4CD0723333}"/>
              </a:ext>
            </a:extLst>
          </p:cNvPr>
          <p:cNvSpPr>
            <a:spLocks noGrp="1"/>
          </p:cNvSpPr>
          <p:nvPr>
            <p:ph type="title"/>
          </p:nvPr>
        </p:nvSpPr>
        <p:spPr/>
        <p:txBody>
          <a:bodyPr/>
          <a:lstStyle/>
          <a:p>
            <a:r>
              <a:rPr lang="nl-NL"/>
              <a:t>Plannen gelinkt aan de transformatie in zorg en welzijn</a:t>
            </a:r>
          </a:p>
        </p:txBody>
      </p:sp>
      <p:sp>
        <p:nvSpPr>
          <p:cNvPr id="3" name="Tijdelijke aanduiding voor tekst 2">
            <a:extLst>
              <a:ext uri="{FF2B5EF4-FFF2-40B4-BE49-F238E27FC236}">
                <a16:creationId xmlns:a16="http://schemas.microsoft.com/office/drawing/2014/main" id="{C4EE4819-AB8B-DE01-23B7-EF078EE0E046}"/>
              </a:ext>
            </a:extLst>
          </p:cNvPr>
          <p:cNvSpPr>
            <a:spLocks noGrp="1"/>
          </p:cNvSpPr>
          <p:nvPr>
            <p:ph type="body" idx="1"/>
          </p:nvPr>
        </p:nvSpPr>
        <p:spPr>
          <a:xfrm>
            <a:off x="6973957" y="1213805"/>
            <a:ext cx="4386194" cy="6485707"/>
          </a:xfrm>
        </p:spPr>
        <p:txBody>
          <a:bodyPr>
            <a:normAutofit/>
          </a:bodyPr>
          <a:lstStyle/>
          <a:p>
            <a:pPr>
              <a:lnSpc>
                <a:spcPct val="150000"/>
              </a:lnSpc>
            </a:pPr>
            <a:r>
              <a:rPr lang="nl-NL" sz="1500" b="1"/>
              <a:t>Op de volgende pagina’s wordt elk plan/thema kort uitgewerkt. Dit is een samenvatting van de opgestelde plannen aan de hand van vier vragen:</a:t>
            </a:r>
          </a:p>
          <a:p>
            <a:pPr marL="285750" lvl="0" indent="-285750">
              <a:lnSpc>
                <a:spcPct val="150000"/>
              </a:lnSpc>
              <a:buFont typeface="Arial" panose="020B0604020202020204" pitchFamily="34" charset="0"/>
              <a:buChar char="•"/>
            </a:pPr>
            <a:r>
              <a:rPr lang="nl-NL" sz="1500" b="1"/>
              <a:t>Waar gaat dit plan over? </a:t>
            </a:r>
          </a:p>
          <a:p>
            <a:pPr marL="285750" lvl="0" indent="-285750">
              <a:lnSpc>
                <a:spcPct val="150000"/>
              </a:lnSpc>
              <a:buFont typeface="Arial" panose="020B0604020202020204" pitchFamily="34" charset="0"/>
              <a:buChar char="•"/>
            </a:pPr>
            <a:r>
              <a:rPr lang="nl-NL" sz="1500" b="1"/>
              <a:t>Wat is het beoogde resultaat?</a:t>
            </a:r>
          </a:p>
          <a:p>
            <a:pPr marL="285750" lvl="0" indent="-285750">
              <a:lnSpc>
                <a:spcPct val="150000"/>
              </a:lnSpc>
              <a:buFont typeface="Arial" panose="020B0604020202020204" pitchFamily="34" charset="0"/>
              <a:buChar char="•"/>
            </a:pPr>
            <a:r>
              <a:rPr lang="nl-NL" sz="1500" b="1"/>
              <a:t>Welke activiteiten gaan er gebeuren?</a:t>
            </a:r>
          </a:p>
          <a:p>
            <a:pPr marL="285750" lvl="0" indent="-285750">
              <a:lnSpc>
                <a:spcPct val="150000"/>
              </a:lnSpc>
              <a:buFont typeface="Arial" panose="020B0604020202020204" pitchFamily="34" charset="0"/>
              <a:buChar char="•"/>
            </a:pPr>
            <a:r>
              <a:rPr lang="nl-NL" sz="1500" b="1"/>
              <a:t>Wat vraagt dit van wie?</a:t>
            </a:r>
          </a:p>
          <a:p>
            <a:pPr>
              <a:lnSpc>
                <a:spcPct val="150000"/>
              </a:lnSpc>
            </a:pPr>
            <a:endParaRPr lang="nl-NL" sz="1500" b="1"/>
          </a:p>
        </p:txBody>
      </p:sp>
    </p:spTree>
    <p:extLst>
      <p:ext uri="{BB962C8B-B14F-4D97-AF65-F5344CB8AC3E}">
        <p14:creationId xmlns:p14="http://schemas.microsoft.com/office/powerpoint/2010/main" val="4077353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57FE3E-4E83-DD4B-725A-59229422D601}"/>
              </a:ext>
            </a:extLst>
          </p:cNvPr>
          <p:cNvSpPr>
            <a:spLocks noGrp="1"/>
          </p:cNvSpPr>
          <p:nvPr>
            <p:ph type="title"/>
          </p:nvPr>
        </p:nvSpPr>
        <p:spPr/>
        <p:txBody>
          <a:bodyPr>
            <a:normAutofit/>
          </a:bodyPr>
          <a:lstStyle/>
          <a:p>
            <a:r>
              <a:rPr lang="nl-NL"/>
              <a:t>Samenhang tussen de plannen</a:t>
            </a:r>
          </a:p>
        </p:txBody>
      </p:sp>
      <p:sp>
        <p:nvSpPr>
          <p:cNvPr id="3" name="Tijdelijke aanduiding voor inhoud 2">
            <a:extLst>
              <a:ext uri="{FF2B5EF4-FFF2-40B4-BE49-F238E27FC236}">
                <a16:creationId xmlns:a16="http://schemas.microsoft.com/office/drawing/2014/main" id="{531E06E4-0444-6C45-469C-3E7F341E0865}"/>
              </a:ext>
            </a:extLst>
          </p:cNvPr>
          <p:cNvSpPr>
            <a:spLocks noGrp="1"/>
          </p:cNvSpPr>
          <p:nvPr>
            <p:ph sz="half" idx="1"/>
          </p:nvPr>
        </p:nvSpPr>
        <p:spPr>
          <a:xfrm>
            <a:off x="838200" y="2656918"/>
            <a:ext cx="5006009" cy="4662180"/>
          </a:xfrm>
        </p:spPr>
        <p:txBody>
          <a:bodyPr vert="horz" lIns="91440" tIns="45720" rIns="91440" bIns="45720" rtlCol="0" anchor="t">
            <a:normAutofit/>
          </a:bodyPr>
          <a:lstStyle/>
          <a:p>
            <a:pPr marL="342900" indent="-342900">
              <a:buAutoNum type="arabicPeriod"/>
            </a:pPr>
            <a:r>
              <a:rPr lang="nl-NL" b="1">
                <a:ea typeface="+mn-lt"/>
                <a:cs typeface="+mn-lt"/>
              </a:rPr>
              <a:t>Versterken van zorgzame gemeenschappen</a:t>
            </a:r>
            <a:br>
              <a:rPr lang="nl-NL" b="1">
                <a:ea typeface="+mn-lt"/>
                <a:cs typeface="+mn-lt"/>
              </a:rPr>
            </a:br>
            <a:r>
              <a:rPr lang="nl-NL">
                <a:ea typeface="+mn-lt"/>
                <a:cs typeface="+mn-lt"/>
              </a:rPr>
              <a:t>Het ondersteunen van initiatieven die bijdragen aan onderlinge betrokkenheid, informele netwerken en samenwerking tussen inwoners, vrijwilligers, welzijn en zorg. </a:t>
            </a:r>
            <a:endParaRPr lang="en-US">
              <a:ea typeface="+mn-lt"/>
              <a:cs typeface="+mn-lt"/>
            </a:endParaRPr>
          </a:p>
          <a:p>
            <a:pPr marL="342900" indent="-342900">
              <a:buAutoNum type="arabicPeriod"/>
            </a:pPr>
            <a:endParaRPr lang="nl-NL">
              <a:ea typeface="+mn-lt"/>
              <a:cs typeface="+mn-lt"/>
            </a:endParaRPr>
          </a:p>
          <a:p>
            <a:pPr marL="342900" indent="-342900">
              <a:buAutoNum type="arabicPeriod"/>
            </a:pPr>
            <a:r>
              <a:rPr lang="nl-NL" b="1">
                <a:ea typeface="+mn-lt"/>
                <a:cs typeface="+mn-lt"/>
              </a:rPr>
              <a:t>Betere (digitale) vindbaarheid van ondersteuning &amp; zorg</a:t>
            </a:r>
            <a:br>
              <a:rPr lang="nl-NL" b="1">
                <a:ea typeface="+mn-lt"/>
                <a:cs typeface="+mn-lt"/>
              </a:rPr>
            </a:br>
            <a:r>
              <a:rPr lang="nl-NL">
                <a:ea typeface="+mn-lt"/>
                <a:cs typeface="+mn-lt"/>
              </a:rPr>
              <a:t>Het verbeteren van de vindbaarheid van informatie en ondersteuning &amp; zorg voor inwoners en professionals, zodat sneller passende hulp kan worden gevonden. </a:t>
            </a:r>
            <a:br>
              <a:rPr lang="nl-NL">
                <a:ea typeface="+mn-lt"/>
                <a:cs typeface="+mn-lt"/>
              </a:rPr>
            </a:br>
            <a:endParaRPr lang="nl-NL">
              <a:ea typeface="+mn-lt"/>
              <a:cs typeface="+mn-lt"/>
            </a:endParaRPr>
          </a:p>
          <a:p>
            <a:pPr marL="342900" indent="-342900">
              <a:buAutoNum type="arabicPeriod"/>
            </a:pPr>
            <a:r>
              <a:rPr lang="nl-NL" b="1">
                <a:ea typeface="+mn-lt"/>
                <a:cs typeface="+mn-lt"/>
              </a:rPr>
              <a:t>Bewuste spreiding van voorzieningen</a:t>
            </a:r>
            <a:br>
              <a:rPr lang="nl-NL" b="1">
                <a:ea typeface="+mn-lt"/>
                <a:cs typeface="+mn-lt"/>
              </a:rPr>
            </a:br>
            <a:r>
              <a:rPr lang="nl-NL">
                <a:ea typeface="+mn-lt"/>
                <a:cs typeface="+mn-lt"/>
              </a:rPr>
              <a:t>Het versterken en beter benutten van voorzieningen en ontmoetingsplekken in wijken en dorpen, zodat informatie, ondersteuning &amp; zorg dichtbij inwoners beschikbaar zijn. </a:t>
            </a:r>
            <a:br>
              <a:rPr lang="nl-NL">
                <a:ea typeface="+mn-lt"/>
                <a:cs typeface="+mn-lt"/>
              </a:rPr>
            </a:br>
            <a:endParaRPr lang="nl-NL">
              <a:ea typeface="+mn-lt"/>
              <a:cs typeface="+mn-lt"/>
            </a:endParaRPr>
          </a:p>
          <a:p>
            <a:pPr marL="0" indent="0">
              <a:buNone/>
            </a:pPr>
            <a:r>
              <a:rPr lang="nl-NL" b="1">
                <a:ea typeface="+mn-lt"/>
                <a:cs typeface="+mn-lt"/>
              </a:rPr>
              <a:t>4.      Vergroten van zelfredzaamheid en eigen regie</a:t>
            </a:r>
            <a:br>
              <a:rPr lang="nl-NL" b="1">
                <a:ea typeface="+mn-lt"/>
                <a:cs typeface="+mn-lt"/>
              </a:rPr>
            </a:br>
            <a:r>
              <a:rPr lang="nl-NL">
                <a:ea typeface="+mn-lt"/>
                <a:cs typeface="+mn-lt"/>
              </a:rPr>
              <a:t>  Het ondersteunen van inwoners om zo lang mogelijk  </a:t>
            </a:r>
            <a:br>
              <a:rPr lang="nl-NL">
                <a:ea typeface="+mn-lt"/>
                <a:cs typeface="+mn-lt"/>
              </a:rPr>
            </a:br>
            <a:r>
              <a:rPr lang="nl-NL">
                <a:ea typeface="+mn-lt"/>
                <a:cs typeface="+mn-lt"/>
              </a:rPr>
              <a:t>  zelfstandig regie te houden over hun leven, met passende</a:t>
            </a:r>
            <a:br>
              <a:rPr lang="nl-NL">
                <a:ea typeface="+mn-lt"/>
                <a:cs typeface="+mn-lt"/>
              </a:rPr>
            </a:br>
            <a:r>
              <a:rPr lang="nl-NL">
                <a:ea typeface="+mn-lt"/>
                <a:cs typeface="+mn-lt"/>
              </a:rPr>
              <a:t>  ondersteuning wanneer dat nodig is. </a:t>
            </a:r>
            <a:endParaRPr lang="nl-NL"/>
          </a:p>
          <a:p>
            <a:pPr marL="342900" indent="-342900">
              <a:buAutoNum type="arabicPeriod"/>
            </a:pPr>
            <a:endParaRPr lang="nl-NL"/>
          </a:p>
          <a:p>
            <a:pPr marL="179705" indent="-179705">
              <a:buAutoNum type="arabicPeriod"/>
            </a:pPr>
            <a:endParaRPr lang="nl-NL"/>
          </a:p>
        </p:txBody>
      </p:sp>
      <p:sp>
        <p:nvSpPr>
          <p:cNvPr id="6" name="Tijdelijke aanduiding voor inhoud 2">
            <a:extLst>
              <a:ext uri="{FF2B5EF4-FFF2-40B4-BE49-F238E27FC236}">
                <a16:creationId xmlns:a16="http://schemas.microsoft.com/office/drawing/2014/main" id="{1260275C-4F1C-AC1A-02A3-50B742247F6D}"/>
              </a:ext>
            </a:extLst>
          </p:cNvPr>
          <p:cNvSpPr txBox="1">
            <a:spLocks/>
          </p:cNvSpPr>
          <p:nvPr/>
        </p:nvSpPr>
        <p:spPr>
          <a:xfrm>
            <a:off x="838200" y="1366838"/>
            <a:ext cx="10515600" cy="925035"/>
          </a:xfrm>
          <a:prstGeom prst="rect">
            <a:avLst/>
          </a:prstGeom>
        </p:spPr>
        <p:txBody>
          <a:bodyPr vert="horz" lIns="91440" tIns="45720" rIns="91440" bIns="45720" rtlCol="0" anchor="t">
            <a:normAutofit/>
          </a:bodyPr>
          <a:lstStyle>
            <a:lvl1pPr marL="180000" indent="-180000" algn="l" defTabSz="1199967" rtl="0" eaLnBrk="1" latinLnBrk="0" hangingPunct="1">
              <a:lnSpc>
                <a:spcPct val="100000"/>
              </a:lnSpc>
              <a:spcBef>
                <a:spcPts val="1000"/>
              </a:spcBef>
              <a:buFont typeface="Arial" panose="020B0604020202020204" pitchFamily="34" charset="0"/>
              <a:buChar char="•"/>
              <a:defRPr sz="1300" kern="1200" baseline="0">
                <a:solidFill>
                  <a:schemeClr val="tx1"/>
                </a:solidFill>
                <a:latin typeface="+mn-lt"/>
                <a:ea typeface="+mn-ea"/>
                <a:cs typeface="+mn-cs"/>
              </a:defRPr>
            </a:lvl1pPr>
            <a:lvl2pPr marL="899975" indent="-299992" algn="l" defTabSz="1199967" rtl="0" eaLnBrk="1" latinLnBrk="0" hangingPunct="1">
              <a:lnSpc>
                <a:spcPct val="90000"/>
              </a:lnSpc>
              <a:spcBef>
                <a:spcPts val="656"/>
              </a:spcBef>
              <a:buFont typeface="Arial" panose="020B0604020202020204" pitchFamily="34" charset="0"/>
              <a:buChar char="•"/>
              <a:defRPr sz="1200" kern="1200" baseline="0">
                <a:solidFill>
                  <a:schemeClr val="tx1"/>
                </a:solidFill>
                <a:latin typeface="+mn-lt"/>
                <a:ea typeface="+mn-ea"/>
                <a:cs typeface="+mn-cs"/>
              </a:defRPr>
            </a:lvl2pPr>
            <a:lvl3pPr marL="1499959"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3pPr>
            <a:lvl4pPr marL="2099942"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4pPr>
            <a:lvl5pPr marL="2699926" indent="-299992" algn="l" defTabSz="1199967" rtl="0" eaLnBrk="1" latinLnBrk="0" hangingPunct="1">
              <a:lnSpc>
                <a:spcPct val="90000"/>
              </a:lnSpc>
              <a:spcBef>
                <a:spcPts val="656"/>
              </a:spcBef>
              <a:buFont typeface="Arial" panose="020B0604020202020204" pitchFamily="34" charset="0"/>
              <a:buChar char="•"/>
              <a:defRPr sz="1000" kern="1200" baseline="0">
                <a:solidFill>
                  <a:schemeClr val="tx1"/>
                </a:solidFill>
                <a:latin typeface="+mn-lt"/>
                <a:ea typeface="+mn-ea"/>
                <a:cs typeface="+mn-cs"/>
              </a:defRPr>
            </a:lvl5pPr>
            <a:lvl6pPr marL="329991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6pPr>
            <a:lvl7pPr marL="3899893"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7pPr>
            <a:lvl8pPr marL="4499877"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8pPr>
            <a:lvl9pPr marL="509986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9pPr>
          </a:lstStyle>
          <a:p>
            <a:pPr marL="0" indent="0">
              <a:buNone/>
            </a:pPr>
            <a:r>
              <a:rPr lang="nl-NL">
                <a:ea typeface="+mn-lt"/>
                <a:cs typeface="+mn-lt"/>
              </a:rPr>
              <a:t>De plannen in dit document hebben eigen doelstellingen, doelgroepen en acties. Tegelijkertijd zijn er onderwerpen die in meerdere plannen terugkomen. Deze onderwerpen zullen in samenhang worden opgepakt en uitgevoerd, zodat de verschillende plannen elkaar versterken. Dit vraagt om goede afstemming tussen de betreffende plannen en betrokken partijen. De bestuurders in de Werkplaats Lekstroom sturen daarom op de volgende vier gewenste veranderingen:</a:t>
            </a:r>
            <a:endParaRPr lang="en-US"/>
          </a:p>
          <a:p>
            <a:pPr marL="0" indent="0">
              <a:buFont typeface="Arial" panose="020B0604020202020204" pitchFamily="34" charset="0"/>
              <a:buNone/>
            </a:pPr>
            <a:endParaRPr lang="nl-NL">
              <a:solidFill>
                <a:srgbClr val="000000"/>
              </a:solidFill>
            </a:endParaRPr>
          </a:p>
          <a:p>
            <a:pPr marL="0" indent="0">
              <a:buNone/>
            </a:pPr>
            <a:endParaRPr lang="nl-NL" b="1">
              <a:solidFill>
                <a:schemeClr val="accent4"/>
              </a:solidFill>
            </a:endParaRPr>
          </a:p>
        </p:txBody>
      </p:sp>
    </p:spTree>
    <p:extLst>
      <p:ext uri="{BB962C8B-B14F-4D97-AF65-F5344CB8AC3E}">
        <p14:creationId xmlns:p14="http://schemas.microsoft.com/office/powerpoint/2010/main" val="4060128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C5561-117C-C4B4-8B76-6F189717C8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507A06-1AB3-FD23-F045-544CBC8E0CDF}"/>
              </a:ext>
            </a:extLst>
          </p:cNvPr>
          <p:cNvSpPr>
            <a:spLocks noGrp="1"/>
          </p:cNvSpPr>
          <p:nvPr>
            <p:ph type="title"/>
          </p:nvPr>
        </p:nvSpPr>
        <p:spPr/>
        <p:txBody>
          <a:bodyPr>
            <a:noAutofit/>
          </a:bodyPr>
          <a:lstStyle/>
          <a:p>
            <a:r>
              <a:rPr lang="nl-NL"/>
              <a:t>Versterken eerstelijn </a:t>
            </a:r>
          </a:p>
        </p:txBody>
      </p:sp>
      <p:sp>
        <p:nvSpPr>
          <p:cNvPr id="9" name="Tijdelijke aanduiding voor inhoud 8">
            <a:extLst>
              <a:ext uri="{FF2B5EF4-FFF2-40B4-BE49-F238E27FC236}">
                <a16:creationId xmlns:a16="http://schemas.microsoft.com/office/drawing/2014/main" id="{89FECD38-0CC2-5FF4-7EBD-3E5422073E1C}"/>
              </a:ext>
            </a:extLst>
          </p:cNvPr>
          <p:cNvSpPr>
            <a:spLocks noGrp="1"/>
          </p:cNvSpPr>
          <p:nvPr>
            <p:ph sz="half" idx="1"/>
          </p:nvPr>
        </p:nvSpPr>
        <p:spPr>
          <a:xfrm>
            <a:off x="838200" y="2743200"/>
            <a:ext cx="5006009" cy="5362633"/>
          </a:xfrm>
        </p:spPr>
        <p:txBody>
          <a:bodyPr vert="horz" lIns="91440" tIns="45720" rIns="91440" bIns="45720" rtlCol="0" anchor="t">
            <a:noAutofit/>
          </a:bodyPr>
          <a:lstStyle/>
          <a:p>
            <a:pPr marL="0" indent="0">
              <a:buNone/>
            </a:pPr>
            <a:r>
              <a:rPr lang="nl-NL" b="1"/>
              <a:t>Waar gaat dit plan over?</a:t>
            </a:r>
            <a:br>
              <a:rPr lang="nl-NL" b="1"/>
            </a:br>
            <a:r>
              <a:rPr lang="nl-NL"/>
              <a:t>Het project Versterken </a:t>
            </a:r>
            <a:r>
              <a:rPr lang="nl-NL" err="1"/>
              <a:t>eerstelijn</a:t>
            </a:r>
            <a:r>
              <a:rPr lang="nl-NL"/>
              <a:t> geeft invulling aan de Visie </a:t>
            </a:r>
            <a:r>
              <a:rPr lang="nl-NL" err="1"/>
              <a:t>Eerstelijn</a:t>
            </a:r>
            <a:r>
              <a:rPr lang="nl-NL"/>
              <a:t> 2030 en gaat over het beter samenwerken in de </a:t>
            </a:r>
            <a:r>
              <a:rPr lang="nl-NL" err="1"/>
              <a:t>eerstelijn</a:t>
            </a:r>
            <a:r>
              <a:rPr lang="nl-NL"/>
              <a:t> en sociaal domein. In onze regio doen we dat in de Lokale Samenwerkingsverbanden (</a:t>
            </a:r>
            <a:r>
              <a:rPr lang="nl-NL" err="1"/>
              <a:t>LSV’s</a:t>
            </a:r>
            <a:r>
              <a:rPr lang="nl-NL"/>
              <a:t>) waarin de eerstelijnszorgprofessionals samenwerken met het sociaal team en welzijn. Door de </a:t>
            </a:r>
            <a:r>
              <a:rPr lang="nl-NL" err="1"/>
              <a:t>eerstelijn</a:t>
            </a:r>
            <a:r>
              <a:rPr lang="nl-NL"/>
              <a:t> te versterken, kan zorg en ondersteuning ook in de toekomst dichtbij huis worden geboden.</a:t>
            </a:r>
            <a:br>
              <a:rPr lang="nl-NL"/>
            </a:br>
            <a:endParaRPr lang="nl-NL"/>
          </a:p>
          <a:p>
            <a:pPr marL="0" indent="0">
              <a:buNone/>
            </a:pPr>
            <a:r>
              <a:rPr lang="nl-NL" b="1"/>
              <a:t>Wat is het beoogde resultaat? </a:t>
            </a:r>
            <a:br>
              <a:rPr lang="nl-NL" b="1"/>
            </a:br>
            <a:r>
              <a:rPr lang="nl-NL"/>
              <a:t>In de regio Lekstroom gaan we aan de slag met 3 pijlers:</a:t>
            </a:r>
          </a:p>
          <a:p>
            <a:pPr marL="179705" indent="-179705"/>
            <a:r>
              <a:rPr lang="nl-NL"/>
              <a:t>Versterken van de lokale samenwerking in de Lokale Samenwerkingsverbanden (</a:t>
            </a:r>
            <a:r>
              <a:rPr lang="nl-NL" err="1"/>
              <a:t>LSV’s</a:t>
            </a:r>
            <a:r>
              <a:rPr lang="nl-NL"/>
              <a:t>).</a:t>
            </a:r>
          </a:p>
          <a:p>
            <a:pPr marL="179705" indent="-179705"/>
            <a:r>
              <a:rPr lang="nl-NL"/>
              <a:t>Het versterken van de betrokkenheid van de inwoners.</a:t>
            </a:r>
          </a:p>
          <a:p>
            <a:pPr marL="179705" indent="-179705"/>
            <a:r>
              <a:rPr lang="nl-NL"/>
              <a:t>Het verstevigen van regionale samenwerking binnen het regionale samenwerkingsverband Bestuurlijke Werkplaats Lekstroom.</a:t>
            </a:r>
          </a:p>
          <a:p>
            <a:pPr marL="0" indent="0">
              <a:buNone/>
            </a:pPr>
            <a:endParaRPr lang="nl-NL"/>
          </a:p>
        </p:txBody>
      </p:sp>
      <p:graphicFrame>
        <p:nvGraphicFramePr>
          <p:cNvPr id="6" name="Tabel 5">
            <a:extLst>
              <a:ext uri="{FF2B5EF4-FFF2-40B4-BE49-F238E27FC236}">
                <a16:creationId xmlns:a16="http://schemas.microsoft.com/office/drawing/2014/main" id="{EFDA80D4-E936-4CA0-C169-147FC5BBD446}"/>
              </a:ext>
            </a:extLst>
          </p:cNvPr>
          <p:cNvGraphicFramePr>
            <a:graphicFrameLocks noGrp="1"/>
          </p:cNvGraphicFramePr>
          <p:nvPr>
            <p:extLst>
              <p:ext uri="{D42A27DB-BD31-4B8C-83A1-F6EECF244321}">
                <p14:modId xmlns:p14="http://schemas.microsoft.com/office/powerpoint/2010/main" val="1843221571"/>
              </p:ext>
            </p:extLst>
          </p:nvPr>
        </p:nvGraphicFramePr>
        <p:xfrm>
          <a:off x="838199" y="1366838"/>
          <a:ext cx="10515600" cy="109728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a:ea typeface="Aptos" panose="020B0004020202020204" pitchFamily="34" charset="0"/>
                          <a:cs typeface="Aptos" panose="020B0004020202020204" pitchFamily="34" charset="0"/>
                        </a:rPr>
                        <a:t>Versterken eerstelijn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UNICUM</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Eerstelijnszorg, sociaal domein waaronder welzijn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Calibri"/>
                        </a:rPr>
                        <a:t>Uitvoering loopt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Calibri"/>
                        </a:rPr>
                        <a:t>ZonMW subsidie + O&amp;I</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2FAC41A7-94C9-8DA3-01D9-9599253A9DC8}"/>
              </a:ext>
            </a:extLst>
          </p:cNvPr>
          <p:cNvSpPr>
            <a:spLocks noGrp="1"/>
          </p:cNvSpPr>
          <p:nvPr>
            <p:ph sz="half" idx="2"/>
          </p:nvPr>
        </p:nvSpPr>
        <p:spPr>
          <a:xfrm>
            <a:off x="6347790" y="2743200"/>
            <a:ext cx="5006010" cy="5362634"/>
          </a:xfrm>
        </p:spPr>
        <p:txBody>
          <a:bodyPr vert="horz" lIns="91440" tIns="45720" rIns="91440" bIns="45720" rtlCol="0" anchor="t">
            <a:noAutofit/>
          </a:bodyPr>
          <a:lstStyle/>
          <a:p>
            <a:pPr marL="0" indent="0">
              <a:buNone/>
            </a:pPr>
            <a:r>
              <a:rPr lang="nl-NL" b="1"/>
              <a:t>Wat vraagt dit van wie?</a:t>
            </a:r>
            <a:br>
              <a:rPr lang="nl-NL" b="1"/>
            </a:br>
            <a:r>
              <a:rPr lang="nl-NL"/>
              <a:t>In (vrijwel) alle gemeenten bestaat al enige tijd een LSV: een multidisciplinair samenwerkingsverband. Deze lokale samenwerking wordt ondersteund door een Wijkmanager. Met elk LSV wordt bekeken waar kansen liggen om de samenwerking te versterken of de inwonerinbreng beter te borgen. Hiervoor is projectleiding beschikbaar. </a:t>
            </a:r>
          </a:p>
          <a:p>
            <a:pPr marL="0" indent="0">
              <a:buNone/>
            </a:pPr>
            <a:r>
              <a:rPr lang="nl-NL">
                <a:ea typeface="+mn-lt"/>
                <a:cs typeface="+mn-lt"/>
              </a:rPr>
              <a:t>Binnen de </a:t>
            </a:r>
            <a:r>
              <a:rPr lang="nl-NL">
                <a:ea typeface="+mn-lt"/>
                <a:cs typeface="+mn-lt"/>
                <a:hlinkClick r:id="rId2"/>
              </a:rPr>
              <a:t>Bestuurlijke werkplaats Lekstroom</a:t>
            </a:r>
            <a:r>
              <a:rPr lang="nl-NL">
                <a:ea typeface="+mn-lt"/>
                <a:cs typeface="+mn-lt"/>
              </a:rPr>
              <a:t> wordt aanvullend een Regionaal Eerstelijn Samenwerkingsverband (RESV) gevormd. De focus tot eind 2026 ligt op het gemandateerd en vertegenwoordigd laten aansluiten van de disciplines; het verstevigen van de verbinding tussen de monodisciplines en de huidige bestaande multidisciplinaire samenwerking lokaal en regionaal. </a:t>
            </a:r>
            <a:endParaRPr lang="nl-NL"/>
          </a:p>
          <a:p>
            <a:pPr marL="179705" indent="-179705">
              <a:buNone/>
            </a:pPr>
            <a:r>
              <a:rPr lang="nl-NL" b="1">
                <a:ea typeface="+mn-lt"/>
                <a:cs typeface="+mn-lt"/>
              </a:rPr>
              <a:t>Wat is de actuele status?</a:t>
            </a:r>
          </a:p>
          <a:p>
            <a:pPr marL="0" indent="0">
              <a:buNone/>
            </a:pPr>
            <a:r>
              <a:rPr lang="nl-NL">
                <a:ea typeface="+mn-lt"/>
                <a:cs typeface="+mn-lt"/>
              </a:rPr>
              <a:t>De uitvoersubsidie loopt tot begin 2027. Er zijn inmiddels meerdere inhoudelijke initiatieven opgestart en in de uitvoer. Dit varieert van het verstevigen van de samenwerking op professional, strategisch en bestuurlijk niveau, tot het beter begrijpen van de behoefte van de inwoner. Voorbeelden van initiatieven zijn het opzetten en implementeren van een integrale wijkscan en inrichten en implementeren van een regionaal coördinatie punt wijkverpleging.  </a:t>
            </a:r>
          </a:p>
          <a:p>
            <a:pPr marL="0" indent="0">
              <a:buNone/>
            </a:pPr>
            <a:endParaRPr lang="nl-NL"/>
          </a:p>
          <a:p>
            <a:pPr marL="0" indent="0">
              <a:buNone/>
            </a:pPr>
            <a:endParaRPr lang="nl-NL"/>
          </a:p>
        </p:txBody>
      </p:sp>
    </p:spTree>
    <p:extLst>
      <p:ext uri="{BB962C8B-B14F-4D97-AF65-F5344CB8AC3E}">
        <p14:creationId xmlns:p14="http://schemas.microsoft.com/office/powerpoint/2010/main" val="605508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CE878-DB62-3450-6858-0D81723677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4947627-430F-14C4-2ECB-2C9D08494172}"/>
              </a:ext>
            </a:extLst>
          </p:cNvPr>
          <p:cNvSpPr>
            <a:spLocks noGrp="1"/>
          </p:cNvSpPr>
          <p:nvPr>
            <p:ph type="title"/>
          </p:nvPr>
        </p:nvSpPr>
        <p:spPr/>
        <p:txBody>
          <a:bodyPr>
            <a:noAutofit/>
          </a:bodyPr>
          <a:lstStyle/>
          <a:p>
            <a:r>
              <a:rPr lang="nl-NL"/>
              <a:t>Ketenaanpakken</a:t>
            </a:r>
          </a:p>
        </p:txBody>
      </p:sp>
      <p:sp>
        <p:nvSpPr>
          <p:cNvPr id="9" name="Tijdelijke aanduiding voor inhoud 8">
            <a:extLst>
              <a:ext uri="{FF2B5EF4-FFF2-40B4-BE49-F238E27FC236}">
                <a16:creationId xmlns:a16="http://schemas.microsoft.com/office/drawing/2014/main" id="{6D440225-F28A-8A9C-7E9C-891587A9CD7C}"/>
              </a:ext>
            </a:extLst>
          </p:cNvPr>
          <p:cNvSpPr>
            <a:spLocks noGrp="1"/>
          </p:cNvSpPr>
          <p:nvPr>
            <p:ph sz="half" idx="1"/>
          </p:nvPr>
        </p:nvSpPr>
        <p:spPr>
          <a:xfrm>
            <a:off x="838200" y="2743200"/>
            <a:ext cx="5006009" cy="5362633"/>
          </a:xfrm>
        </p:spPr>
        <p:txBody>
          <a:bodyPr vert="horz" lIns="91440" tIns="45720" rIns="91440" bIns="45720" rtlCol="0" anchor="t">
            <a:noAutofit/>
          </a:bodyPr>
          <a:lstStyle/>
          <a:p>
            <a:pPr marL="0" indent="0">
              <a:buNone/>
            </a:pPr>
            <a:r>
              <a:rPr lang="nl-NL"/>
              <a:t>Het Gezond en Actief Leven Akkoord (GALA) richt zich op preventie, gezondheid en een sterke sociale basis, met als doel een gezonde leefomgeving en het voorkomen van gezondheidsproblemen van inwoners.</a:t>
            </a:r>
            <a:endParaRPr lang="en-US"/>
          </a:p>
          <a:p>
            <a:pPr marL="0" indent="0">
              <a:buNone/>
            </a:pPr>
            <a:r>
              <a:rPr lang="nl-NL"/>
              <a:t>Binnen het GALA zijn meerdere ketenaanpakken waarbij het sociaal domein en de eerstelijnszorg intensief samenwerken om gezondheidsrisico’s vroeg te signaleren en mensen op tijd de juiste ondersteuning te bieden: </a:t>
            </a:r>
          </a:p>
          <a:p>
            <a:pPr marL="179705" indent="-179705">
              <a:buFont typeface="Arial"/>
            </a:pPr>
            <a:r>
              <a:rPr lang="nl-NL"/>
              <a:t>Kansrijke Start, </a:t>
            </a:r>
          </a:p>
          <a:p>
            <a:pPr marL="179705" indent="-179705">
              <a:buFont typeface="Arial"/>
            </a:pPr>
            <a:r>
              <a:rPr lang="nl-NL"/>
              <a:t>Aanpak overgewicht en obesitas kinderen ‘Kind naar Gezonder Gewicht’, </a:t>
            </a:r>
          </a:p>
          <a:p>
            <a:pPr marL="179705" indent="-179705">
              <a:buFont typeface="Arial"/>
            </a:pPr>
            <a:r>
              <a:rPr lang="nl-NL"/>
              <a:t>Aanpak overgewicht en obesitas volwassenen ‘Gecombineerde leefstijlinterventie (GLI) volwassenen’,</a:t>
            </a:r>
          </a:p>
          <a:p>
            <a:pPr marL="179705" indent="-179705">
              <a:buFont typeface="Arial"/>
            </a:pPr>
            <a:r>
              <a:rPr lang="nl-NL"/>
              <a:t>Sociaal Verwijzen (Welzijn op Recept), </a:t>
            </a:r>
          </a:p>
          <a:p>
            <a:pPr marL="179705" indent="-179705">
              <a:buFont typeface="Arial"/>
            </a:pPr>
            <a:r>
              <a:rPr lang="nl-NL"/>
              <a:t>Valpreventie,</a:t>
            </a:r>
          </a:p>
          <a:p>
            <a:pPr marL="179705" indent="-179705">
              <a:buFont typeface="Arial"/>
            </a:pPr>
            <a:r>
              <a:rPr lang="nl-NL"/>
              <a:t>Middelenpreventie Jongeren</a:t>
            </a:r>
            <a:endParaRPr lang="en-US"/>
          </a:p>
          <a:p>
            <a:pPr marL="0" indent="0">
              <a:buNone/>
            </a:pPr>
            <a:endParaRPr lang="nl-NL"/>
          </a:p>
        </p:txBody>
      </p:sp>
      <p:graphicFrame>
        <p:nvGraphicFramePr>
          <p:cNvPr id="6" name="Tabel 5">
            <a:extLst>
              <a:ext uri="{FF2B5EF4-FFF2-40B4-BE49-F238E27FC236}">
                <a16:creationId xmlns:a16="http://schemas.microsoft.com/office/drawing/2014/main" id="{2DED4C5F-6C28-E891-6D34-60454AAFCA5F}"/>
              </a:ext>
            </a:extLst>
          </p:cNvPr>
          <p:cNvGraphicFramePr>
            <a:graphicFrameLocks noGrp="1"/>
          </p:cNvGraphicFramePr>
          <p:nvPr>
            <p:extLst>
              <p:ext uri="{D42A27DB-BD31-4B8C-83A1-F6EECF244321}">
                <p14:modId xmlns:p14="http://schemas.microsoft.com/office/powerpoint/2010/main" val="1251477111"/>
              </p:ext>
            </p:extLst>
          </p:nvPr>
        </p:nvGraphicFramePr>
        <p:xfrm>
          <a:off x="838199" y="1366838"/>
          <a:ext cx="10515600" cy="109728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a:ea typeface="Aptos" panose="020B0004020202020204" pitchFamily="34" charset="0"/>
                          <a:cs typeface="Aptos" panose="020B0004020202020204" pitchFamily="34" charset="0"/>
                        </a:rPr>
                        <a:t>Ketenaanpak</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Gemeenten, GGD</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Sociaal domein, waaronder welzijn, eerstelijn.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Divers door onderliggende plannen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IZA - GALA</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EB6204D4-C358-FFD0-C5CC-10D60AEACFDC}"/>
              </a:ext>
            </a:extLst>
          </p:cNvPr>
          <p:cNvSpPr>
            <a:spLocks noGrp="1"/>
          </p:cNvSpPr>
          <p:nvPr>
            <p:ph sz="half" idx="2"/>
          </p:nvPr>
        </p:nvSpPr>
        <p:spPr>
          <a:xfrm>
            <a:off x="6347790" y="2743200"/>
            <a:ext cx="5006010" cy="5362634"/>
          </a:xfrm>
        </p:spPr>
        <p:txBody>
          <a:bodyPr vert="horz" lIns="91440" tIns="45720" rIns="91440" bIns="45720" rtlCol="0" anchor="t">
            <a:noAutofit/>
          </a:bodyPr>
          <a:lstStyle/>
          <a:p>
            <a:pPr marL="0" indent="0">
              <a:buNone/>
            </a:pPr>
            <a:r>
              <a:rPr lang="nl-NL"/>
              <a:t>De ketenaanpakken worden in het Aanvullend Zorg en Welzijnsakkoord doorontwikkeld tot basisfunctionaliteit. Een basisfunctionaliteit is een landelijk afgesproken, minimaal noodzakelijke functie op het snijvlak van het zorg- en sociaal domein en publieke gezondheid. Dat betekent dat deze ketenaanpakken structureel geborgd worden. </a:t>
            </a:r>
            <a:endParaRPr lang="en-US"/>
          </a:p>
          <a:p>
            <a:pPr marL="179705" indent="-179705">
              <a:buNone/>
            </a:pPr>
            <a:r>
              <a:rPr lang="nl-NL"/>
              <a:t>Deze aanpakken worden hierna separaat behandeld.</a:t>
            </a:r>
            <a:endParaRPr lang="en-US"/>
          </a:p>
          <a:p>
            <a:pPr marL="0" indent="0">
              <a:buNone/>
            </a:pPr>
            <a:endParaRPr lang="nl-NL"/>
          </a:p>
          <a:p>
            <a:pPr marL="0" indent="0">
              <a:buNone/>
            </a:pPr>
            <a:endParaRPr lang="nl-NL"/>
          </a:p>
        </p:txBody>
      </p:sp>
    </p:spTree>
    <p:extLst>
      <p:ext uri="{BB962C8B-B14F-4D97-AF65-F5344CB8AC3E}">
        <p14:creationId xmlns:p14="http://schemas.microsoft.com/office/powerpoint/2010/main" val="3650517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890902-7AFF-CB22-D61A-C0915E9179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EDE33F-3F65-9D5D-62BD-8B83CD131DDE}"/>
              </a:ext>
            </a:extLst>
          </p:cNvPr>
          <p:cNvSpPr>
            <a:spLocks noGrp="1"/>
          </p:cNvSpPr>
          <p:nvPr>
            <p:ph type="title"/>
          </p:nvPr>
        </p:nvSpPr>
        <p:spPr/>
        <p:txBody>
          <a:bodyPr>
            <a:noAutofit/>
          </a:bodyPr>
          <a:lstStyle/>
          <a:p>
            <a:r>
              <a:rPr lang="nl-NL" sz="1400"/>
              <a:t>Ketenaanpak:</a:t>
            </a:r>
            <a:br>
              <a:rPr lang="nl-NL" sz="1400"/>
            </a:br>
            <a:r>
              <a:rPr lang="nl-NL"/>
              <a:t>Kansrijke start </a:t>
            </a:r>
          </a:p>
        </p:txBody>
      </p:sp>
      <p:sp>
        <p:nvSpPr>
          <p:cNvPr id="9" name="Tijdelijke aanduiding voor inhoud 8">
            <a:extLst>
              <a:ext uri="{FF2B5EF4-FFF2-40B4-BE49-F238E27FC236}">
                <a16:creationId xmlns:a16="http://schemas.microsoft.com/office/drawing/2014/main" id="{8BCE5AB9-2D5C-8CA5-531E-C6837BFF6AF5}"/>
              </a:ext>
            </a:extLst>
          </p:cNvPr>
          <p:cNvSpPr>
            <a:spLocks noGrp="1"/>
          </p:cNvSpPr>
          <p:nvPr>
            <p:ph sz="half" idx="1"/>
          </p:nvPr>
        </p:nvSpPr>
        <p:spPr>
          <a:xfrm>
            <a:off x="838200" y="2961685"/>
            <a:ext cx="5006009" cy="5144148"/>
          </a:xfrm>
        </p:spPr>
        <p:txBody>
          <a:bodyPr vert="horz" lIns="91440" tIns="45720" rIns="91440" bIns="45720" rtlCol="0" anchor="t">
            <a:noAutofit/>
          </a:bodyPr>
          <a:lstStyle/>
          <a:p>
            <a:pPr marL="0" indent="0">
              <a:buNone/>
            </a:pPr>
            <a:r>
              <a:rPr lang="nl-NL" b="1"/>
              <a:t>Waar gaat dit plan over?</a:t>
            </a:r>
            <a:br>
              <a:rPr lang="nl-NL" b="1"/>
            </a:br>
            <a:r>
              <a:rPr lang="nl-NL"/>
              <a:t>Kansrijke Start richt zich op het verkleinen van gezondheids</a:t>
            </a:r>
            <a:r>
              <a:rPr lang="nl-NL" b="1"/>
              <a:t>-</a:t>
            </a:r>
            <a:r>
              <a:rPr lang="nl-NL"/>
              <a:t>achterstanden door al vroeg in het leven te investeren in een gezonde en veilige basis voor ieder kind. De leefomstandigheden waarin iemand wordt geboren, opgroeit, woont en werkt hebben grote invloed op de gezondheid. Vooral mensen met een lagere sociaaleconomische status worden vaker geconfronteerd met ongezonde woonomgevingen, stress en financiële zorgen. Door vroegtijdige ondersteuning kunnen achterstanden worden voorkomen. </a:t>
            </a:r>
            <a:endParaRPr lang="en-US"/>
          </a:p>
          <a:p>
            <a:pPr marL="0" indent="0">
              <a:buNone/>
            </a:pPr>
            <a:r>
              <a:rPr lang="nl-NL"/>
              <a:t>Professionals uit het sociaal, zorg-, publiek en informeel domein werken steeds nauwer samen, zodat (toekomstige) ouders tijdig passende ondersteuning krijgen en kinderen een kansrijke start. </a:t>
            </a:r>
            <a:endParaRPr lang="en-US"/>
          </a:p>
          <a:p>
            <a:pPr marL="0" indent="0">
              <a:buNone/>
            </a:pPr>
            <a:r>
              <a:rPr lang="nl-NL" b="1"/>
              <a:t>Wat is het beoogde resultaat?</a:t>
            </a:r>
            <a:br>
              <a:rPr lang="nl-NL" b="1"/>
            </a:br>
            <a:r>
              <a:rPr lang="nl-NL"/>
              <a:t>Elke gemeente heeft een lokale ketenaanpak kansrijke start,</a:t>
            </a:r>
            <a:r>
              <a:rPr lang="nl-NL" b="1"/>
              <a:t> </a:t>
            </a:r>
            <a:r>
              <a:rPr lang="nl-NL"/>
              <a:t>inclusief interventies, en maakt samenwerkingsafspraken met partners rondom de eerste duizend dagen van een kind.</a:t>
            </a:r>
            <a:endParaRPr lang="en-US"/>
          </a:p>
          <a:p>
            <a:pPr marL="0" indent="0">
              <a:buNone/>
            </a:pPr>
            <a:r>
              <a:rPr lang="nl-NL" b="1"/>
              <a:t>Wat vraagt dit van wie?</a:t>
            </a:r>
            <a:br>
              <a:rPr lang="nl-NL" b="1"/>
            </a:br>
            <a:r>
              <a:rPr lang="nl-NL"/>
              <a:t>Binnen deze netwerkaanpak werken ketenpartners samen rondom</a:t>
            </a:r>
            <a:r>
              <a:rPr lang="nl-NL" b="1"/>
              <a:t> </a:t>
            </a:r>
            <a:r>
              <a:rPr lang="nl-NL"/>
              <a:t>een (nieuw) gezin. Van gemeente tot verloskundige, van huisarts tot jeugdhulpverlener, van sociaal wijkteam tot zorgverzekeraar en van kraamzorg tot jeugdverpleegkundige. </a:t>
            </a:r>
            <a:br>
              <a:rPr lang="nl-NL"/>
            </a:br>
            <a:endParaRPr lang="nl-NL"/>
          </a:p>
          <a:p>
            <a:pPr marL="0" indent="0">
              <a:buNone/>
            </a:pPr>
            <a:endParaRPr lang="nl-NL"/>
          </a:p>
        </p:txBody>
      </p:sp>
      <p:graphicFrame>
        <p:nvGraphicFramePr>
          <p:cNvPr id="6" name="Tabel 5">
            <a:extLst>
              <a:ext uri="{FF2B5EF4-FFF2-40B4-BE49-F238E27FC236}">
                <a16:creationId xmlns:a16="http://schemas.microsoft.com/office/drawing/2014/main" id="{BE26CCF1-67A9-68BB-16CB-92AE166778EA}"/>
              </a:ext>
            </a:extLst>
          </p:cNvPr>
          <p:cNvGraphicFramePr>
            <a:graphicFrameLocks noGrp="1"/>
          </p:cNvGraphicFramePr>
          <p:nvPr>
            <p:extLst>
              <p:ext uri="{D42A27DB-BD31-4B8C-83A1-F6EECF244321}">
                <p14:modId xmlns:p14="http://schemas.microsoft.com/office/powerpoint/2010/main" val="841083532"/>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Kansrijke start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 jeugdteams, JGZ, verloskundigen, huisarts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Loopt lokaal, verkenning kansen op Lekstroom-niveau</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SPUK - GALA</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0D6789F6-73F0-DE49-5C4E-4AE17044BAD3}"/>
              </a:ext>
            </a:extLst>
          </p:cNvPr>
          <p:cNvSpPr>
            <a:spLocks noGrp="1"/>
          </p:cNvSpPr>
          <p:nvPr>
            <p:ph sz="half" idx="2"/>
          </p:nvPr>
        </p:nvSpPr>
        <p:spPr>
          <a:xfrm>
            <a:off x="6347790" y="2961684"/>
            <a:ext cx="5006010" cy="5144149"/>
          </a:xfrm>
        </p:spPr>
        <p:txBody>
          <a:bodyPr vert="horz" lIns="91440" tIns="45720" rIns="91440" bIns="45720" rtlCol="0" anchor="t">
            <a:noAutofit/>
          </a:bodyPr>
          <a:lstStyle/>
          <a:p>
            <a:pPr marL="0" indent="0">
              <a:buNone/>
            </a:pPr>
            <a:r>
              <a:rPr lang="nl-NL"/>
              <a:t>Nieuw in deze aanpak is de sterke verbinding tussen medische hulp (en sociale hulp (netwerk, ervaringsdeskundigen en vrijwilligers), met als doel gezinnen echt te ondersteunen op wat zij nodig hebben. </a:t>
            </a:r>
            <a:endParaRPr lang="en-US"/>
          </a:p>
          <a:p>
            <a:pPr marL="0" indent="0">
              <a:buNone/>
            </a:pPr>
            <a:r>
              <a:rPr lang="nl-NL" b="1"/>
              <a:t>Wat is de actuele status?</a:t>
            </a:r>
            <a:br>
              <a:rPr lang="nl-NL" b="1"/>
            </a:br>
            <a:r>
              <a:rPr lang="nl-NL"/>
              <a:t>In de regio bestaan afspraken over ondersteuning aan (aanstaande) ouders, maar de mate van organisatie en borging van de samenwerking binnen Kansrijke Start verschilt per gemeente. Sommige gemeenten hebben goed functionerende coalities met structurele afspraken tussen medisch en sociaal domein, terwijl elders de samenwerking vooral op casusniveau plaatsvindt of nog in opbouw is. Het aanbod varieert eveneens, al worden interventies zoals Nu Niet Zwanger en Stevig Ouderschap overal ingezet en is in iedere gemeente een multidisciplinair overleg rond kwetsbare zwangeren aanwezig. </a:t>
            </a:r>
            <a:endParaRPr lang="en-US"/>
          </a:p>
          <a:p>
            <a:pPr marL="0" indent="0">
              <a:buNone/>
            </a:pPr>
            <a:r>
              <a:rPr lang="nl-NL"/>
              <a:t>Het Verloskundig Samenwerkingsverband Utrecht heeft zich in 2025 verder ontwikkeld tot een regionaal verband met een vaste coördinator voor kwetsbare zwangeren, wat een belangrijke basis vormt voor verdere regionale samenwerking. </a:t>
            </a:r>
            <a:endParaRPr lang="en-US"/>
          </a:p>
          <a:p>
            <a:pPr marL="0" indent="0">
              <a:buNone/>
            </a:pPr>
            <a:r>
              <a:rPr lang="nl-NL"/>
              <a:t>Begin 2026 is een eerste verkenning gedaan om Kansrijke Start ook regionaal te versterken, met als doel lokale initiatieven beter te verbinden, kennis te delen en ervoor te zorgen dat gezinnen overal in de regio tijdige en passende ondersteuning krijgen. </a:t>
            </a:r>
            <a:endParaRPr lang="en-US"/>
          </a:p>
          <a:p>
            <a:pPr marL="179705" indent="-179705">
              <a:buNone/>
            </a:pPr>
            <a:r>
              <a:rPr lang="nl-NL"/>
              <a:t>Kijk </a:t>
            </a:r>
            <a:r>
              <a:rPr lang="nl-NL">
                <a:hlinkClick r:id="rId3"/>
              </a:rPr>
              <a:t>hier</a:t>
            </a:r>
            <a:r>
              <a:rPr lang="nl-NL"/>
              <a:t> voor meer informatie. </a:t>
            </a:r>
          </a:p>
          <a:p>
            <a:pPr marL="0" indent="0">
              <a:buNone/>
            </a:pPr>
            <a:endParaRPr lang="nl-NL"/>
          </a:p>
          <a:p>
            <a:pPr marL="0" indent="0">
              <a:buNone/>
            </a:pPr>
            <a:endParaRPr lang="en-US"/>
          </a:p>
          <a:p>
            <a:pPr marL="0" indent="0">
              <a:buNone/>
            </a:pPr>
            <a:endParaRPr lang="nl-NL"/>
          </a:p>
        </p:txBody>
      </p:sp>
    </p:spTree>
    <p:extLst>
      <p:ext uri="{BB962C8B-B14F-4D97-AF65-F5344CB8AC3E}">
        <p14:creationId xmlns:p14="http://schemas.microsoft.com/office/powerpoint/2010/main" val="4234595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BABD2C-E741-2693-1C5A-2FABBCFA56D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E2A1D1-3EB1-FFE6-7947-049EBAE23247}"/>
              </a:ext>
            </a:extLst>
          </p:cNvPr>
          <p:cNvSpPr>
            <a:spLocks noGrp="1"/>
          </p:cNvSpPr>
          <p:nvPr>
            <p:ph type="title"/>
          </p:nvPr>
        </p:nvSpPr>
        <p:spPr/>
        <p:txBody>
          <a:bodyPr>
            <a:noAutofit/>
          </a:bodyPr>
          <a:lstStyle/>
          <a:p>
            <a:r>
              <a:rPr lang="nl-NL" sz="1400"/>
              <a:t>Ketenaanpak:</a:t>
            </a:r>
            <a:br>
              <a:rPr lang="nl-NL" sz="1400"/>
            </a:br>
            <a:r>
              <a:rPr lang="nl-NL"/>
              <a:t>Nu niet zwanger - Kansrijke start </a:t>
            </a:r>
          </a:p>
        </p:txBody>
      </p:sp>
      <p:sp>
        <p:nvSpPr>
          <p:cNvPr id="9" name="Tijdelijke aanduiding voor inhoud 8">
            <a:extLst>
              <a:ext uri="{FF2B5EF4-FFF2-40B4-BE49-F238E27FC236}">
                <a16:creationId xmlns:a16="http://schemas.microsoft.com/office/drawing/2014/main" id="{97F7EA5F-F521-9C6A-F022-7EE39A22A254}"/>
              </a:ext>
            </a:extLst>
          </p:cNvPr>
          <p:cNvSpPr>
            <a:spLocks noGrp="1"/>
          </p:cNvSpPr>
          <p:nvPr>
            <p:ph sz="half" idx="1"/>
          </p:nvPr>
        </p:nvSpPr>
        <p:spPr>
          <a:xfrm>
            <a:off x="838200" y="2961685"/>
            <a:ext cx="5006009" cy="5144148"/>
          </a:xfrm>
        </p:spPr>
        <p:txBody>
          <a:bodyPr vert="horz" lIns="91440" tIns="45720" rIns="91440" bIns="45720" rtlCol="0" anchor="t">
            <a:noAutofit/>
          </a:bodyPr>
          <a:lstStyle/>
          <a:p>
            <a:pPr marL="0" indent="0">
              <a:buNone/>
            </a:pPr>
            <a:r>
              <a:rPr lang="nl-NL" b="1"/>
              <a:t>Waar gaat dit plan over?</a:t>
            </a:r>
            <a:br>
              <a:rPr lang="nl-NL" b="1"/>
            </a:br>
            <a:r>
              <a:rPr lang="nl-NL"/>
              <a:t>Nu Niet Zwanger (NNZ) ondersteunt mensen in de vruchtbare</a:t>
            </a:r>
            <a:r>
              <a:rPr lang="nl-NL" b="1"/>
              <a:t> </a:t>
            </a:r>
            <a:r>
              <a:rPr lang="nl-NL"/>
              <a:t>leeftijd bij het bewust omgaan met hun kinderwens. Door kinderwensgesprekken binnen de reguliere zorg te voeren, helpt NNZ om zwangerschappen gewenst, gepland en verantwoord te laten plaatsvinden. </a:t>
            </a:r>
            <a:endParaRPr lang="en-US"/>
          </a:p>
          <a:p>
            <a:pPr marL="0" indent="0">
              <a:buNone/>
            </a:pPr>
            <a:endParaRPr lang="nl-NL"/>
          </a:p>
          <a:p>
            <a:pPr marL="0" indent="0">
              <a:buNone/>
            </a:pPr>
            <a:r>
              <a:rPr lang="nl-NL" b="1"/>
              <a:t>Wat is het beoogde resultaat?</a:t>
            </a:r>
            <a:br>
              <a:rPr lang="nl-NL" b="1"/>
            </a:br>
            <a:r>
              <a:rPr lang="nl-NL"/>
              <a:t>Het doel is dat meer mensen regie kunnen nemen over hun</a:t>
            </a:r>
            <a:r>
              <a:rPr lang="nl-NL" b="1"/>
              <a:t> </a:t>
            </a:r>
            <a:r>
              <a:rPr lang="nl-NL"/>
              <a:t>kinderwens en passende ondersteuning krijgen wanneer dat nodig is. Daarmee draagt NNZ bij aan Kansrijke Start, onder andere binnen de leefgebieden Kansrijk Opgroeien, Mentale Gezondheid, Verminderen van Gezondheidsverschillen en Leefstijl.</a:t>
            </a:r>
            <a:endParaRPr lang="en-US"/>
          </a:p>
          <a:p>
            <a:pPr marL="0" indent="0">
              <a:buNone/>
            </a:pPr>
            <a:endParaRPr lang="nl-NL"/>
          </a:p>
          <a:p>
            <a:pPr marL="0" indent="0">
              <a:buNone/>
            </a:pPr>
            <a:r>
              <a:rPr lang="nl-NL" b="1"/>
              <a:t>Wat vraagt dit van wie?</a:t>
            </a:r>
            <a:br>
              <a:rPr lang="nl-NL" b="1"/>
            </a:br>
            <a:r>
              <a:rPr lang="nl-NL"/>
              <a:t>NNZ vraagt om betrokkenheid van professionals in zowel het sociaal</a:t>
            </a:r>
            <a:r>
              <a:rPr lang="nl-NL" b="1"/>
              <a:t> </a:t>
            </a:r>
            <a:r>
              <a:rPr lang="nl-NL"/>
              <a:t>als medisch domein. Zij voeren kinderwensgesprekken, herkennen ondersteuningsbehoeften en verwijzen waar nodig door. Organisaties dienen de methodiek structureel te borgen in beleid, werkprocessen en scholing.</a:t>
            </a:r>
            <a:br>
              <a:rPr lang="nl-NL"/>
            </a:br>
            <a:endParaRPr lang="nl-NL"/>
          </a:p>
          <a:p>
            <a:pPr marL="0" indent="0">
              <a:buNone/>
            </a:pPr>
            <a:endParaRPr lang="nl-NL"/>
          </a:p>
          <a:p>
            <a:pPr marL="0" indent="0">
              <a:buNone/>
            </a:pPr>
            <a:endParaRPr lang="nl-NL"/>
          </a:p>
        </p:txBody>
      </p:sp>
      <p:graphicFrame>
        <p:nvGraphicFramePr>
          <p:cNvPr id="6" name="Tabel 5">
            <a:extLst>
              <a:ext uri="{FF2B5EF4-FFF2-40B4-BE49-F238E27FC236}">
                <a16:creationId xmlns:a16="http://schemas.microsoft.com/office/drawing/2014/main" id="{38A7B3AD-9C6E-2B40-0401-8ACE9CC5D96A}"/>
              </a:ext>
            </a:extLst>
          </p:cNvPr>
          <p:cNvGraphicFramePr>
            <a:graphicFrameLocks noGrp="1"/>
          </p:cNvGraphicFramePr>
          <p:nvPr>
            <p:extLst>
              <p:ext uri="{D42A27DB-BD31-4B8C-83A1-F6EECF244321}">
                <p14:modId xmlns:p14="http://schemas.microsoft.com/office/powerpoint/2010/main" val="1427507883"/>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a:ea typeface="Aptos" panose="020B0004020202020204" pitchFamily="34" charset="0"/>
                          <a:cs typeface="Aptos" panose="020B0004020202020204" pitchFamily="34" charset="0"/>
                        </a:rPr>
                        <a:t>Project/plan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Trekker</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Betrokken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Status</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Financiering</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a:ea typeface="Aptos" panose="020B0004020202020204" pitchFamily="34" charset="0"/>
                          <a:cs typeface="Aptos" panose="020B0004020202020204" pitchFamily="34" charset="0"/>
                        </a:rPr>
                        <a:t>Nu niet zwanger - Kansrijke start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Gemeenten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Gemeente, jeugdteams, JGZ, verloskundigen, huisarts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buNone/>
                      </a:pPr>
                      <a:r>
                        <a:rPr lang="nl-NL" sz="1200">
                          <a:effectLst/>
                          <a:latin typeface="Aptos"/>
                          <a:ea typeface="Aptos" panose="020B0004020202020204" pitchFamily="34" charset="0"/>
                          <a:cs typeface="Aptos" panose="020B0004020202020204" pitchFamily="34" charset="0"/>
                        </a:rPr>
                        <a:t>Loopt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SPUK - GALA</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F14B224F-5452-E684-FB1C-999B84C03D7A}"/>
              </a:ext>
            </a:extLst>
          </p:cNvPr>
          <p:cNvSpPr>
            <a:spLocks noGrp="1"/>
          </p:cNvSpPr>
          <p:nvPr>
            <p:ph sz="half" idx="2"/>
          </p:nvPr>
        </p:nvSpPr>
        <p:spPr>
          <a:xfrm>
            <a:off x="6347790" y="2961684"/>
            <a:ext cx="5006010" cy="5144149"/>
          </a:xfrm>
        </p:spPr>
        <p:txBody>
          <a:bodyPr vert="horz" lIns="91440" tIns="45720" rIns="91440" bIns="45720" rtlCol="0" anchor="t">
            <a:noAutofit/>
          </a:bodyPr>
          <a:lstStyle/>
          <a:p>
            <a:pPr marL="0" indent="0">
              <a:buNone/>
            </a:pPr>
            <a:r>
              <a:rPr lang="nl-NL" b="1"/>
              <a:t>Wat is de actuele status?</a:t>
            </a:r>
            <a:br>
              <a:rPr lang="nl-NL" b="1"/>
            </a:br>
            <a:r>
              <a:rPr lang="nl-NL"/>
              <a:t>Sinds 2023 wordt NNZ regionaal ingekocht bij de</a:t>
            </a:r>
            <a:r>
              <a:rPr lang="nl-NL" b="1"/>
              <a:t> </a:t>
            </a:r>
            <a:r>
              <a:rPr lang="nl-NL"/>
              <a:t>GGDrU en is een stevige basis opgebouwd: 479 professionals uit 136 organisaties zijn getraind, en er zijn samenwerkingsafspraken met 60 huisartsen, eerstelijns verloskundigen en vier ziekenhuizen. Steeds meer organisaties binnen Lekstroom werken met de methodiek en voeren zelf kinderwensgesprekken. Verdere organisatiebrede borging is in ontwikkeling, maar de regionale infrastructuur staat stevig. </a:t>
            </a:r>
            <a:endParaRPr lang="en-US"/>
          </a:p>
          <a:p>
            <a:pPr marL="0" indent="0">
              <a:buNone/>
            </a:pPr>
            <a:endParaRPr lang="nl-NL"/>
          </a:p>
          <a:p>
            <a:pPr marL="0" indent="0">
              <a:buNone/>
            </a:pPr>
            <a:endParaRPr lang="nl-NL"/>
          </a:p>
        </p:txBody>
      </p:sp>
    </p:spTree>
    <p:extLst>
      <p:ext uri="{BB962C8B-B14F-4D97-AF65-F5344CB8AC3E}">
        <p14:creationId xmlns:p14="http://schemas.microsoft.com/office/powerpoint/2010/main" val="3496937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D1E9CE-EFD0-74FE-3887-A07A4F83BA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9854B6-5D1D-C654-FA16-98092D347D95}"/>
              </a:ext>
            </a:extLst>
          </p:cNvPr>
          <p:cNvSpPr>
            <a:spLocks noGrp="1"/>
          </p:cNvSpPr>
          <p:nvPr>
            <p:ph type="title"/>
          </p:nvPr>
        </p:nvSpPr>
        <p:spPr/>
        <p:txBody>
          <a:bodyPr>
            <a:noAutofit/>
          </a:bodyPr>
          <a:lstStyle/>
          <a:p>
            <a:r>
              <a:rPr lang="nl-NL" sz="1400"/>
              <a:t>Ketenaanpak:</a:t>
            </a:r>
            <a:br>
              <a:rPr lang="nl-NL" sz="1400"/>
            </a:br>
            <a:r>
              <a:rPr lang="nl-NL"/>
              <a:t>Integrale Gezinspoli - Kansrijke start </a:t>
            </a:r>
          </a:p>
        </p:txBody>
      </p:sp>
      <p:sp>
        <p:nvSpPr>
          <p:cNvPr id="9" name="Tijdelijke aanduiding voor inhoud 8">
            <a:extLst>
              <a:ext uri="{FF2B5EF4-FFF2-40B4-BE49-F238E27FC236}">
                <a16:creationId xmlns:a16="http://schemas.microsoft.com/office/drawing/2014/main" id="{5182FF9D-3D47-B304-FED5-4F62043F072F}"/>
              </a:ext>
            </a:extLst>
          </p:cNvPr>
          <p:cNvSpPr>
            <a:spLocks noGrp="1"/>
          </p:cNvSpPr>
          <p:nvPr>
            <p:ph sz="half" idx="1"/>
          </p:nvPr>
        </p:nvSpPr>
        <p:spPr>
          <a:xfrm>
            <a:off x="838200" y="2961685"/>
            <a:ext cx="5006009" cy="5144148"/>
          </a:xfrm>
        </p:spPr>
        <p:txBody>
          <a:bodyPr vert="horz" lIns="91440" tIns="45720" rIns="91440" bIns="45720" rtlCol="0" anchor="t">
            <a:noAutofit/>
          </a:bodyPr>
          <a:lstStyle/>
          <a:p>
            <a:pPr marL="0" indent="0">
              <a:buNone/>
            </a:pPr>
            <a:r>
              <a:rPr lang="nl-NL" b="1"/>
              <a:t>Waar gaat dit plan over?</a:t>
            </a:r>
            <a:br>
              <a:rPr lang="nl-NL" b="1"/>
            </a:br>
            <a:r>
              <a:rPr lang="nl-NL"/>
              <a:t>De Integrale Gezinspoli (IGP) is een sociaal-medische</a:t>
            </a:r>
            <a:r>
              <a:rPr lang="nl-NL" b="1"/>
              <a:t> </a:t>
            </a:r>
            <a:r>
              <a:rPr lang="nl-NL"/>
              <a:t>samenwerkingsstructuur voor (aanstaande) gezinnen in kwetsbare of complexe omstandigheden. Omdat ondersteuning nu vaak versnipperd is over verschillende domeinen, worden signalen niet altijd tijdig opgepakt en sluit hulp niet goed op elkaar aan. De IGP brengt geboortezorg, jeugdgezondheidszorg en het sociaal domein samen, zodat gezinnen eerder passende ondersteuning krijgen – ook bij complexe situaties of wanneer men er lokaal niet uitkomt. </a:t>
            </a:r>
          </a:p>
          <a:p>
            <a:pPr marL="0" indent="0">
              <a:buNone/>
            </a:pPr>
            <a:r>
              <a:rPr lang="nl-NL" b="1"/>
              <a:t>Wat is het beoogde resultaat?</a:t>
            </a:r>
            <a:br>
              <a:rPr lang="nl-NL" b="1"/>
            </a:br>
            <a:r>
              <a:rPr lang="nl-NL"/>
              <a:t>De IGP moet zorgen voor een samenhangend, integraal en</a:t>
            </a:r>
            <a:r>
              <a:rPr lang="nl-NL" b="1"/>
              <a:t> </a:t>
            </a:r>
            <a:r>
              <a:rPr lang="nl-NL"/>
              <a:t>domeinoverstijgend ondersteuningsaanbod. Door expertise laagdrempelig beschikbaar te maken en gezamenlijk te werken, worden problemen sneller gesignaleerd, escalaties voorkomen en ontvangen gezinnen overal in de regio tijdig de juiste zorg, ongeacht waar zij in beeld komen. </a:t>
            </a:r>
          </a:p>
          <a:p>
            <a:pPr marL="0" indent="0">
              <a:buNone/>
            </a:pPr>
            <a:r>
              <a:rPr lang="nl-NL" b="1"/>
              <a:t>Wat vraagt dit van wie?</a:t>
            </a:r>
            <a:br>
              <a:rPr lang="nl-NL" b="1"/>
            </a:br>
            <a:r>
              <a:rPr lang="nl-NL"/>
              <a:t>De IGP vraagt om structurele samenwerking tussen gemeenten,</a:t>
            </a:r>
            <a:r>
              <a:rPr lang="nl-NL" b="1"/>
              <a:t> </a:t>
            </a:r>
            <a:r>
              <a:rPr lang="nl-NL"/>
              <a:t>jeugdgezondheidszorg, geboortezorg en het sociaal domein. Professionals stemmen gezamenlijk af, delen expertise en organiseren ondersteuning als één netwerk. Regionale afspraken over schaalniveau, werkwijze en implementatie zijn nodig om de IGP duurzaam te verankeren.</a:t>
            </a:r>
            <a:endParaRPr lang="en-US"/>
          </a:p>
          <a:p>
            <a:pPr marL="0" indent="0">
              <a:buNone/>
            </a:pPr>
            <a:endParaRPr lang="nl-NL"/>
          </a:p>
        </p:txBody>
      </p:sp>
      <p:graphicFrame>
        <p:nvGraphicFramePr>
          <p:cNvPr id="6" name="Tabel 5">
            <a:extLst>
              <a:ext uri="{FF2B5EF4-FFF2-40B4-BE49-F238E27FC236}">
                <a16:creationId xmlns:a16="http://schemas.microsoft.com/office/drawing/2014/main" id="{C957A99E-8681-E134-C112-35A65862A48C}"/>
              </a:ext>
            </a:extLst>
          </p:cNvPr>
          <p:cNvGraphicFramePr>
            <a:graphicFrameLocks noGrp="1"/>
          </p:cNvGraphicFramePr>
          <p:nvPr>
            <p:extLst>
              <p:ext uri="{D42A27DB-BD31-4B8C-83A1-F6EECF244321}">
                <p14:modId xmlns:p14="http://schemas.microsoft.com/office/powerpoint/2010/main" val="2581430016"/>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a:ea typeface="Aptos" panose="020B0004020202020204" pitchFamily="34" charset="0"/>
                          <a:cs typeface="Aptos" panose="020B0004020202020204" pitchFamily="34" charset="0"/>
                        </a:rPr>
                        <a:t>Project/plan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Trekker</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Betrokken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Status</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Financiering</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a:ea typeface="Aptos" panose="020B0004020202020204" pitchFamily="34" charset="0"/>
                          <a:cs typeface="Aptos" panose="020B0004020202020204" pitchFamily="34" charset="0"/>
                        </a:rPr>
                        <a:t>Integrale Gezinspoli - Kansrijke start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Gemeenten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Gemeente, jeugdteams, JGZ, verloskundigen, huisarts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Verkenning kansen op Lekstroom-niveau</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SPUK - GALA</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C2DDC836-FFBF-3977-4127-887111B7B8D9}"/>
              </a:ext>
            </a:extLst>
          </p:cNvPr>
          <p:cNvSpPr>
            <a:spLocks noGrp="1"/>
          </p:cNvSpPr>
          <p:nvPr>
            <p:ph sz="half" idx="2"/>
          </p:nvPr>
        </p:nvSpPr>
        <p:spPr>
          <a:xfrm>
            <a:off x="6347790" y="2961684"/>
            <a:ext cx="5006010" cy="5144149"/>
          </a:xfrm>
        </p:spPr>
        <p:txBody>
          <a:bodyPr vert="horz" lIns="91440" tIns="45720" rIns="91440" bIns="45720" rtlCol="0" anchor="t">
            <a:noAutofit/>
          </a:bodyPr>
          <a:lstStyle/>
          <a:p>
            <a:pPr marL="0" indent="0">
              <a:buNone/>
            </a:pPr>
            <a:r>
              <a:rPr lang="nl-NL" b="1"/>
              <a:t>Wat is de actuele status?</a:t>
            </a:r>
            <a:br>
              <a:rPr lang="nl-NL" b="1"/>
            </a:br>
            <a:r>
              <a:rPr lang="nl-NL"/>
              <a:t>In Lekstroom is nog geen Integrale Gezinspoli ingericht. Er is wel</a:t>
            </a:r>
            <a:r>
              <a:rPr lang="nl-NL" b="1"/>
              <a:t> </a:t>
            </a:r>
            <a:r>
              <a:rPr lang="nl-NL"/>
              <a:t>samenwerking tussen zorg, JGZ en het sociaal domein, maar deze is nog niet structureel georganiseerd volgens de uitgangspunten van een IGP. De regio staat aan het begin van de ontwikkeling: de komende jaren wordt stapsgewijs toegewerkt naar een passende inrichting, voortbouwend op bestaande initiatieven en geïnspireerd door regio’s die al verder zijn. Samen met gemeenten, JGZ en het VSV Utrecht wordt bepaald op welk schaalniveau de IGP het beste kan worden georganiseerd en welk gefaseerd tijdpad nodig is voor implementatie. </a:t>
            </a:r>
            <a:endParaRPr lang="en-US"/>
          </a:p>
          <a:p>
            <a:pPr marL="0" indent="0">
              <a:buNone/>
            </a:pPr>
            <a:r>
              <a:rPr lang="nl-NL"/>
              <a:t>Het doel is een stevig regionaal netwerk dat gezinnen in kwetsbare én complexe situaties tijdig, integraal en passend ondersteunt. </a:t>
            </a:r>
            <a:endParaRPr lang="en-US"/>
          </a:p>
          <a:p>
            <a:pPr marL="0" indent="0">
              <a:buNone/>
            </a:pPr>
            <a:endParaRPr lang="nl-NL"/>
          </a:p>
        </p:txBody>
      </p:sp>
    </p:spTree>
    <p:extLst>
      <p:ext uri="{BB962C8B-B14F-4D97-AF65-F5344CB8AC3E}">
        <p14:creationId xmlns:p14="http://schemas.microsoft.com/office/powerpoint/2010/main" val="3643480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D4222F-74FF-5CB5-4777-FD0934D5964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35C0AF-6A3B-9F03-A5C8-0D10C2E1E9D2}"/>
              </a:ext>
            </a:extLst>
          </p:cNvPr>
          <p:cNvSpPr>
            <a:spLocks noGrp="1"/>
          </p:cNvSpPr>
          <p:nvPr>
            <p:ph type="title"/>
          </p:nvPr>
        </p:nvSpPr>
        <p:spPr>
          <a:xfrm>
            <a:off x="838200" y="141855"/>
            <a:ext cx="11353800" cy="751955"/>
          </a:xfrm>
        </p:spPr>
        <p:txBody>
          <a:bodyPr>
            <a:noAutofit/>
          </a:bodyPr>
          <a:lstStyle/>
          <a:p>
            <a:r>
              <a:rPr lang="nl-NL" sz="1400"/>
              <a:t>Ketenaanpak:</a:t>
            </a:r>
            <a:br>
              <a:rPr lang="nl-NL" sz="1400"/>
            </a:br>
            <a:r>
              <a:rPr lang="nl-NL"/>
              <a:t>Aanpak overgewicht en obesitas kinderen</a:t>
            </a:r>
          </a:p>
        </p:txBody>
      </p:sp>
      <p:sp>
        <p:nvSpPr>
          <p:cNvPr id="9" name="Tijdelijke aanduiding voor inhoud 8">
            <a:extLst>
              <a:ext uri="{FF2B5EF4-FFF2-40B4-BE49-F238E27FC236}">
                <a16:creationId xmlns:a16="http://schemas.microsoft.com/office/drawing/2014/main" id="{0679418A-D32A-12E4-092A-D9A433793A9F}"/>
              </a:ext>
            </a:extLst>
          </p:cNvPr>
          <p:cNvSpPr>
            <a:spLocks noGrp="1"/>
          </p:cNvSpPr>
          <p:nvPr>
            <p:ph sz="half" idx="1"/>
          </p:nvPr>
        </p:nvSpPr>
        <p:spPr>
          <a:xfrm>
            <a:off x="838200" y="2921225"/>
            <a:ext cx="5006009" cy="5184608"/>
          </a:xfrm>
        </p:spPr>
        <p:txBody>
          <a:bodyPr vert="horz" lIns="91440" tIns="45720" rIns="91440" bIns="45720" rtlCol="0" anchor="t">
            <a:noAutofit/>
          </a:bodyPr>
          <a:lstStyle/>
          <a:p>
            <a:pPr marL="0" indent="0">
              <a:buNone/>
            </a:pPr>
            <a:r>
              <a:rPr lang="nl-NL" b="1"/>
              <a:t>Waar gaat dit plan over?</a:t>
            </a:r>
            <a:br>
              <a:rPr lang="nl-NL" b="1"/>
            </a:br>
            <a:r>
              <a:rPr lang="nl-NL"/>
              <a:t>Kind naar Gezonder Gewicht (KNGG) is een bestaande aanpak die</a:t>
            </a:r>
            <a:r>
              <a:rPr lang="nl-NL" b="1"/>
              <a:t> </a:t>
            </a:r>
            <a:r>
              <a:rPr lang="nl-NL"/>
              <a:t>gemeenten helpt om overgewicht en obesitas bij kinderen structureel aan te pakken. Dit is bedoeld voor kinderen met licht t/m zwaar overgewicht én gezondheidsrisico’s. Deze netwerkaanpak kijkt verder dan alleen leefstijl en bespreekt ook andere factoren zoals psychische problemen, armoede (bijvoorbeeld door werkeloosheid of schulden) of opvoedstress binnen het gezin.</a:t>
            </a:r>
            <a:endParaRPr lang="en-US"/>
          </a:p>
          <a:p>
            <a:pPr marL="0" indent="0">
              <a:buNone/>
            </a:pPr>
            <a:br>
              <a:rPr lang="en-US"/>
            </a:br>
            <a:r>
              <a:rPr lang="nl-NL" b="1"/>
              <a:t>Wat is het beoogde resultaat?</a:t>
            </a:r>
            <a:br>
              <a:rPr lang="nl-NL" b="1"/>
            </a:br>
            <a:r>
              <a:rPr lang="nl-NL"/>
              <a:t>Het doel is dat kinderen en gezinnen tijdig passende ondersteuning krijgen bij overgewicht en obesitas. Door preventie, zorg en ondersteuning beter te verbinden, draagt KnGG bij aan een gezondere leefstijl, een gezonde leefomgeving en het voorkomen van gezondheidsproblemen op latere leeftijd. </a:t>
            </a:r>
            <a:endParaRPr lang="en-US"/>
          </a:p>
          <a:p>
            <a:pPr marL="0" indent="0">
              <a:buNone/>
            </a:pPr>
            <a:r>
              <a:rPr lang="nl-NL" b="1"/>
              <a:t> </a:t>
            </a:r>
            <a:br>
              <a:rPr lang="nl-NL" b="1"/>
            </a:br>
            <a:r>
              <a:rPr lang="nl-NL" b="1"/>
              <a:t>Wat vraagt dit van wie?</a:t>
            </a:r>
            <a:br>
              <a:rPr lang="nl-NL" b="1"/>
            </a:br>
            <a:r>
              <a:rPr lang="nl-NL" b="1"/>
              <a:t>I</a:t>
            </a:r>
            <a:r>
              <a:rPr lang="nl-NL"/>
              <a:t>n deze aanpak staan het kind en zijn of haar gezin centraal. De</a:t>
            </a:r>
            <a:r>
              <a:rPr lang="nl-NL" b="1"/>
              <a:t> </a:t>
            </a:r>
            <a:r>
              <a:rPr lang="nl-NL"/>
              <a:t>samenwerking tussen jeugdgezondheidszorg, medisch domein en het sociaal domein (incl. welzijn) is hierbij heel belangrijk. Samen wordt gekeken naar de achterliggende oorzaken, de huidige situatie en welke ondersteuning nodig is. De Centrale Zorgverlener (CZV) via de JGZ speelt hierbij een coördinerende rol voor gezinnen met complexe problematiek en zorgt voor samenhang tussen zorg en ondersteuning. </a:t>
            </a:r>
            <a:r>
              <a:rPr lang="nl-NL" b="1"/>
              <a:t> </a:t>
            </a:r>
            <a:endParaRPr lang="nl-NL"/>
          </a:p>
          <a:p>
            <a:pPr marL="0" indent="0">
              <a:buNone/>
            </a:pPr>
            <a:endParaRPr lang="nl-NL"/>
          </a:p>
          <a:p>
            <a:pPr marL="0" indent="0">
              <a:buNone/>
            </a:pPr>
            <a:endParaRPr lang="nl-NL"/>
          </a:p>
        </p:txBody>
      </p:sp>
      <p:graphicFrame>
        <p:nvGraphicFramePr>
          <p:cNvPr id="6" name="Tabel 5">
            <a:extLst>
              <a:ext uri="{FF2B5EF4-FFF2-40B4-BE49-F238E27FC236}">
                <a16:creationId xmlns:a16="http://schemas.microsoft.com/office/drawing/2014/main" id="{F1300180-1080-3F81-1271-5A3C1B3B9096}"/>
              </a:ext>
            </a:extLst>
          </p:cNvPr>
          <p:cNvGraphicFramePr>
            <a:graphicFrameLocks noGrp="1"/>
          </p:cNvGraphicFramePr>
          <p:nvPr>
            <p:extLst>
              <p:ext uri="{D42A27DB-BD31-4B8C-83A1-F6EECF244321}">
                <p14:modId xmlns:p14="http://schemas.microsoft.com/office/powerpoint/2010/main" val="1150096113"/>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Kind naar Gezond Gewicht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GGDrU namens Gemeenten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 jeugdteams, JGZ, buurtsport, fysio, diëtist, huisarts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Implementatiefase</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SPUK – GALA +SPUK-IZA + ZVW</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28BA9A84-D3C5-FDE4-FEDF-6D1C677F6FC0}"/>
              </a:ext>
            </a:extLst>
          </p:cNvPr>
          <p:cNvSpPr>
            <a:spLocks noGrp="1"/>
          </p:cNvSpPr>
          <p:nvPr>
            <p:ph sz="half" idx="2"/>
          </p:nvPr>
        </p:nvSpPr>
        <p:spPr>
          <a:xfrm>
            <a:off x="6347790" y="2921224"/>
            <a:ext cx="5006010" cy="5184609"/>
          </a:xfrm>
        </p:spPr>
        <p:txBody>
          <a:bodyPr vert="horz" lIns="91440" tIns="45720" rIns="91440" bIns="45720" rtlCol="0" anchor="t">
            <a:noAutofit/>
          </a:bodyPr>
          <a:lstStyle/>
          <a:p>
            <a:pPr marL="0" indent="0">
              <a:buNone/>
            </a:pPr>
            <a:r>
              <a:rPr lang="nl-NL" b="1"/>
              <a:t>Wat is de actuele status?</a:t>
            </a:r>
            <a:br>
              <a:rPr lang="nl-NL" b="1"/>
            </a:br>
            <a:r>
              <a:rPr lang="nl-NL"/>
              <a:t>Sinds 2025 zijn alle gemeenten in regio Lekstroom gestart met de implementatie van de ketenaanpak Kind naar Gezonder Gewicht (KnGG). In iedere gemeente werkt een lokaal kernteam aan de inrichting van de aanpak en aan de samenwerking tussen gemeenten, JGZ, scholen, welzijnsorganisaties, sportaanbieders en zorgprofessionals. De regionale contractering van de Centrale Zorgverlener (CZV) via de JGZ is vergevorderd en de inzet van deze functie start na de zomer. Ook worden verwijsroutes en samenwerkingsafspraken verder uitgewerkt en zijn in enkele gemeenten al lokale beweeg- en ondersteuningsprogramma’s beschikbaar. </a:t>
            </a:r>
            <a:endParaRPr lang="en-US"/>
          </a:p>
          <a:p>
            <a:pPr marL="0" indent="0">
              <a:buNone/>
            </a:pPr>
            <a:r>
              <a:rPr lang="nl-NL"/>
              <a:t>Tegelijkertijd zijn er nog belangrijke ontwikkelopgaven. Zo is de inkoop van de kinder-GLI nog niet gestart waardoor nog geen volledig dekkend leefstijlaanbod beschikbaar is. Daarnaast vraagt de structurele financiering van de aanpak, de beperkte vergoeding vanuit de Zorgverzekeringswet en de beschikbaarheid van voldoende gekwalificeerde aanbieders blijvende aandacht. Positief is dat de aanpak is opgenomen in de ontwikkelagenda van het AZWA waarvoor middelen beschikbaar zijn tot 2030. Daarmee is een belangrijke basis gelegd om de aanpak verder te versterken, met de ambitie deze op termijn door te ontwikkelen tot een duurzame basisfunctionaliteit binnen het zorg- en welzijnslandschap.</a:t>
            </a:r>
            <a:endParaRPr lang="en-US"/>
          </a:p>
          <a:p>
            <a:pPr marL="0" indent="0">
              <a:buNone/>
            </a:pPr>
            <a:r>
              <a:rPr lang="nl-NL"/>
              <a:t>Kijk </a:t>
            </a:r>
            <a:r>
              <a:rPr lang="nl-NL">
                <a:hlinkClick r:id="rId3"/>
              </a:rPr>
              <a:t>hier</a:t>
            </a:r>
            <a:r>
              <a:rPr lang="nl-NL"/>
              <a:t> voor meer informatie. </a:t>
            </a:r>
            <a:endParaRPr lang="en-US"/>
          </a:p>
          <a:p>
            <a:pPr marL="0" indent="0">
              <a:buNone/>
            </a:pPr>
            <a:endParaRPr lang="nl-NL"/>
          </a:p>
          <a:p>
            <a:pPr marL="0" indent="0">
              <a:buNone/>
            </a:pPr>
            <a:endParaRPr lang="nl-NL"/>
          </a:p>
        </p:txBody>
      </p:sp>
    </p:spTree>
    <p:extLst>
      <p:ext uri="{BB962C8B-B14F-4D97-AF65-F5344CB8AC3E}">
        <p14:creationId xmlns:p14="http://schemas.microsoft.com/office/powerpoint/2010/main" val="1776829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3C7656-98BF-03A2-C426-534FF3ED9B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77A013-63E0-7D9D-A258-488541629152}"/>
              </a:ext>
            </a:extLst>
          </p:cNvPr>
          <p:cNvSpPr>
            <a:spLocks noGrp="1"/>
          </p:cNvSpPr>
          <p:nvPr>
            <p:ph type="title"/>
          </p:nvPr>
        </p:nvSpPr>
        <p:spPr/>
        <p:txBody>
          <a:bodyPr>
            <a:noAutofit/>
          </a:bodyPr>
          <a:lstStyle/>
          <a:p>
            <a:r>
              <a:rPr lang="nl-NL" sz="1400"/>
              <a:t>Ketenaanpak:</a:t>
            </a:r>
            <a:br>
              <a:rPr lang="nl-NL" sz="1400"/>
            </a:br>
            <a:r>
              <a:rPr lang="nl-NL"/>
              <a:t>Gecombineerde Leefstijlinterventie Volwassenen (GLI)</a:t>
            </a:r>
          </a:p>
        </p:txBody>
      </p:sp>
      <p:sp>
        <p:nvSpPr>
          <p:cNvPr id="9" name="Tijdelijke aanduiding voor inhoud 8">
            <a:extLst>
              <a:ext uri="{FF2B5EF4-FFF2-40B4-BE49-F238E27FC236}">
                <a16:creationId xmlns:a16="http://schemas.microsoft.com/office/drawing/2014/main" id="{9605EC7B-CFD8-E2BA-3188-65A25D2BAFB0}"/>
              </a:ext>
            </a:extLst>
          </p:cNvPr>
          <p:cNvSpPr>
            <a:spLocks noGrp="1"/>
          </p:cNvSpPr>
          <p:nvPr>
            <p:ph sz="half" idx="1"/>
          </p:nvPr>
        </p:nvSpPr>
        <p:spPr>
          <a:xfrm>
            <a:off x="838200" y="2743200"/>
            <a:ext cx="5006009" cy="5362633"/>
          </a:xfrm>
        </p:spPr>
        <p:txBody>
          <a:bodyPr vert="horz" lIns="91440" tIns="45720" rIns="91440" bIns="45720" rtlCol="0" anchor="t">
            <a:noAutofit/>
          </a:bodyPr>
          <a:lstStyle/>
          <a:p>
            <a:pPr marL="0" indent="0">
              <a:buNone/>
            </a:pPr>
            <a:r>
              <a:rPr lang="nl-NL" b="1"/>
              <a:t>Waar gaat dit plan over?</a:t>
            </a:r>
            <a:br>
              <a:rPr lang="nl-NL" b="1"/>
            </a:br>
            <a:r>
              <a:rPr lang="nl-NL"/>
              <a:t>De aanpak Overgewicht en Obesitas Volwassenen richt zich op het terugdringen van overgewicht en obesitas door inwoners duurzaam te ondersteunen bij het ontwikkelen en behouden van een gezonde leefstijl. Overgewicht ontstaat vaak door een combinatie van leefstijl, welzijn en leefomgeving en vraagt daarom om een integrale aanpak. Deze aanpak is opgenomen als basisfunctionaliteit in het AZWA, waardoor regio’s deze ketenaanpak structureel moeten doorontwikkelen. </a:t>
            </a:r>
            <a:endParaRPr lang="en-US"/>
          </a:p>
          <a:p>
            <a:pPr marL="0" indent="0">
              <a:buNone/>
            </a:pPr>
            <a:br>
              <a:rPr lang="en-US"/>
            </a:br>
            <a:r>
              <a:rPr lang="nl-NL" b="1"/>
              <a:t>Wat is het beoogde resultaat?</a:t>
            </a:r>
            <a:br>
              <a:rPr lang="nl-NL" b="1"/>
            </a:br>
            <a:r>
              <a:rPr lang="nl-NL"/>
              <a:t>Het doel is dat inwoners eerder passende ondersteuning krijgen bij</a:t>
            </a:r>
            <a:r>
              <a:rPr lang="nl-NL" b="1"/>
              <a:t> </a:t>
            </a:r>
            <a:r>
              <a:rPr lang="nl-NL"/>
              <a:t>het verbeteren van hun leefstijl, zodat het risico op overgewicht en obesitas afneemt en gezondheidsproblemen zoveel mogelijk worden voorkomen. De GLI wordt daarbij gepositioneerd als verdiepend traject binnen een bredere keten, waarin preventie, zorg en sociaal domein logisch op elkaar aansluiten.</a:t>
            </a:r>
            <a:endParaRPr lang="en-US"/>
          </a:p>
          <a:p>
            <a:pPr marL="0" indent="0">
              <a:buNone/>
            </a:pPr>
            <a:br>
              <a:rPr lang="en-US"/>
            </a:br>
            <a:r>
              <a:rPr lang="nl-NL" b="1"/>
              <a:t>Wat vraagt dit van wie?</a:t>
            </a:r>
            <a:br>
              <a:rPr lang="nl-NL" b="1"/>
            </a:br>
            <a:r>
              <a:rPr lang="nl-NL"/>
              <a:t>In de regio’s ZOU en Lekstroom wordt al gewerkt met meerdere</a:t>
            </a:r>
            <a:r>
              <a:rPr lang="nl-NL" b="1"/>
              <a:t> </a:t>
            </a:r>
            <a:r>
              <a:rPr lang="nl-NL"/>
              <a:t>leefstijlteams. Deze bestaan in de regel uit een leefstijlcoach, een fysio- of oefentherapeut, een diëtist en een buurtsportcoach. In de toekomst en vanuit het AZWA wordt er meer </a:t>
            </a:r>
            <a:r>
              <a:rPr lang="nl-NL" err="1"/>
              <a:t>domeinoverstijgend</a:t>
            </a:r>
            <a:r>
              <a:rPr lang="nl-NL"/>
              <a:t> samengewerkt in de keten. </a:t>
            </a:r>
          </a:p>
          <a:p>
            <a:pPr marL="0" indent="0">
              <a:buNone/>
            </a:pPr>
            <a:endParaRPr lang="nl-NL"/>
          </a:p>
        </p:txBody>
      </p:sp>
      <p:graphicFrame>
        <p:nvGraphicFramePr>
          <p:cNvPr id="6" name="Tabel 5">
            <a:extLst>
              <a:ext uri="{FF2B5EF4-FFF2-40B4-BE49-F238E27FC236}">
                <a16:creationId xmlns:a16="http://schemas.microsoft.com/office/drawing/2014/main" id="{AC512CAD-2FFE-9168-BD2A-8A3DAF8AD8AF}"/>
              </a:ext>
            </a:extLst>
          </p:cNvPr>
          <p:cNvGraphicFramePr>
            <a:graphicFrameLocks noGrp="1"/>
          </p:cNvGraphicFramePr>
          <p:nvPr>
            <p:extLst>
              <p:ext uri="{D42A27DB-BD31-4B8C-83A1-F6EECF244321}">
                <p14:modId xmlns:p14="http://schemas.microsoft.com/office/powerpoint/2010/main" val="2333804986"/>
              </p:ext>
            </p:extLst>
          </p:nvPr>
        </p:nvGraphicFramePr>
        <p:xfrm>
          <a:off x="838199" y="1366838"/>
          <a:ext cx="10515600" cy="109728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GLI Volwassenen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UNICUM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Sporttherapeut, buurtsport, fysio, diëtist, huisarts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Loopt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SPUK – GALA + ZVW</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21C752B4-4770-7C2A-04C6-4370E64A6531}"/>
              </a:ext>
            </a:extLst>
          </p:cNvPr>
          <p:cNvSpPr>
            <a:spLocks noGrp="1"/>
          </p:cNvSpPr>
          <p:nvPr>
            <p:ph sz="half" idx="2"/>
          </p:nvPr>
        </p:nvSpPr>
        <p:spPr>
          <a:xfrm>
            <a:off x="6347790" y="2743200"/>
            <a:ext cx="5006010" cy="5362634"/>
          </a:xfrm>
        </p:spPr>
        <p:txBody>
          <a:bodyPr vert="horz" lIns="91440" tIns="45720" rIns="91440" bIns="45720" rtlCol="0" anchor="t">
            <a:noAutofit/>
          </a:bodyPr>
          <a:lstStyle/>
          <a:p>
            <a:pPr marL="0" indent="-65405">
              <a:buNone/>
            </a:pPr>
            <a:r>
              <a:rPr lang="nl-NL" b="1"/>
              <a:t>Wat is de actuele status?</a:t>
            </a:r>
            <a:br>
              <a:rPr lang="nl-NL" b="1"/>
            </a:br>
            <a:r>
              <a:rPr lang="nl-NL"/>
              <a:t>In alle gemeenten is GLI-aanbod beschikbaar en wordt lokaal</a:t>
            </a:r>
            <a:r>
              <a:rPr lang="nl-NL" b="1"/>
              <a:t> </a:t>
            </a:r>
            <a:r>
              <a:rPr lang="nl-NL"/>
              <a:t>gewerkt aan het stimuleren van sport en bewegen, bijvoorbeeld via wandelgroepen, beweegroutes en programma’s voor mensen met een chronische aandoening. De GLI wordt veel gebruikt en in sommige gemeenten zijn wachtlijsten. De ketenaanpak is nog in ontwikkeling: de verbinding tussen sociaal en medisch domein kan verder worden versterkt. De komende jaren wordt gewerkt aan een betere positionering van de GLI, sterkere verbindingen tussen preventie, zorg en sociaal domein en een structureel geborgde ketensamenwerking, passend bij de AZWA-basisfunctionaliteit. </a:t>
            </a:r>
            <a:endParaRPr lang="en-US"/>
          </a:p>
          <a:p>
            <a:pPr marL="179705" indent="-179705">
              <a:buNone/>
            </a:pPr>
            <a:r>
              <a:rPr lang="nl-NL"/>
              <a:t>Kijk </a:t>
            </a:r>
            <a:r>
              <a:rPr lang="nl-NL">
                <a:hlinkClick r:id="rId3"/>
              </a:rPr>
              <a:t>hier</a:t>
            </a:r>
            <a:r>
              <a:rPr lang="nl-NL"/>
              <a:t> voor meer informatie.</a:t>
            </a:r>
          </a:p>
          <a:p>
            <a:pPr marL="0" indent="-65405">
              <a:buNone/>
            </a:pPr>
            <a:endParaRPr lang="nl-NL"/>
          </a:p>
          <a:p>
            <a:pPr marL="0" indent="0">
              <a:buNone/>
            </a:pPr>
            <a:endParaRPr lang="nl-NL"/>
          </a:p>
        </p:txBody>
      </p:sp>
    </p:spTree>
    <p:extLst>
      <p:ext uri="{BB962C8B-B14F-4D97-AF65-F5344CB8AC3E}">
        <p14:creationId xmlns:p14="http://schemas.microsoft.com/office/powerpoint/2010/main" val="2371947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C753B8-3ADC-19FD-F8C8-6DE143F491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804454-96FA-56E7-850A-78B4A15A78D0}"/>
              </a:ext>
            </a:extLst>
          </p:cNvPr>
          <p:cNvSpPr>
            <a:spLocks noGrp="1"/>
          </p:cNvSpPr>
          <p:nvPr>
            <p:ph type="title"/>
          </p:nvPr>
        </p:nvSpPr>
        <p:spPr/>
        <p:txBody>
          <a:bodyPr>
            <a:noAutofit/>
          </a:bodyPr>
          <a:lstStyle/>
          <a:p>
            <a:r>
              <a:rPr lang="nl-NL" sz="1400"/>
              <a:t>Ketenaanpak:</a:t>
            </a:r>
            <a:br>
              <a:rPr lang="nl-NL" sz="1400"/>
            </a:br>
            <a:r>
              <a:rPr lang="nl-NL"/>
              <a:t>Welzijn op Recept/ Sociaal verwijzen</a:t>
            </a:r>
          </a:p>
        </p:txBody>
      </p:sp>
      <p:sp>
        <p:nvSpPr>
          <p:cNvPr id="9" name="Tijdelijke aanduiding voor inhoud 8">
            <a:extLst>
              <a:ext uri="{FF2B5EF4-FFF2-40B4-BE49-F238E27FC236}">
                <a16:creationId xmlns:a16="http://schemas.microsoft.com/office/drawing/2014/main" id="{46BF8EFC-EEC5-2262-C811-1CCCA4428F58}"/>
              </a:ext>
            </a:extLst>
          </p:cNvPr>
          <p:cNvSpPr>
            <a:spLocks noGrp="1"/>
          </p:cNvSpPr>
          <p:nvPr>
            <p:ph sz="half" idx="1"/>
          </p:nvPr>
        </p:nvSpPr>
        <p:spPr>
          <a:xfrm>
            <a:off x="838200" y="2945501"/>
            <a:ext cx="5006009" cy="5160332"/>
          </a:xfrm>
        </p:spPr>
        <p:txBody>
          <a:bodyPr vert="horz" lIns="91440" tIns="45720" rIns="91440" bIns="45720" rtlCol="0" anchor="t">
            <a:noAutofit/>
          </a:bodyPr>
          <a:lstStyle/>
          <a:p>
            <a:pPr marL="0" indent="0">
              <a:buNone/>
            </a:pPr>
            <a:r>
              <a:rPr lang="nl-NL" sz="1150" b="1"/>
              <a:t>Waar gaat dit plan over?</a:t>
            </a:r>
            <a:br>
              <a:rPr lang="nl-NL" sz="1150" b="1"/>
            </a:br>
            <a:r>
              <a:rPr lang="nl-NL" sz="1150"/>
              <a:t>Sociaal Verwijzen helpt inwoners om, wanneer gezondheids- of</a:t>
            </a:r>
            <a:r>
              <a:rPr lang="nl-NL" sz="1150" b="1"/>
              <a:t> </a:t>
            </a:r>
            <a:r>
              <a:rPr lang="nl-NL" sz="1150"/>
              <a:t>welzijnsvragen samenhangen met sociale omstandigheden, passende ondersteuning te vinden buiten het medische domein. De aanpak versterkt de samenwerking tussen zorg, welzijn en gemeenten, zodat inwoners sneller worden toegeleid naar activiteiten, ondersteuning en voorzieningen die bijdragen aan gezondheid, welzijn, participatie en zelfredzaamheid. In onze regio voeren we dit meestal uit onder de naam Welzijn op Recept.</a:t>
            </a:r>
            <a:endParaRPr lang="en-US" sz="1150"/>
          </a:p>
          <a:p>
            <a:pPr marL="0" indent="0">
              <a:buNone/>
            </a:pPr>
            <a:r>
              <a:rPr lang="nl-NL" sz="1150" b="1"/>
              <a:t>Wat is het beoogde resultaat?</a:t>
            </a:r>
            <a:br>
              <a:rPr lang="nl-NL" sz="1150" b="1"/>
            </a:br>
            <a:r>
              <a:rPr lang="nl-NL" sz="1150"/>
              <a:t>De welzijnscoach bekijkt met de inwoner op welke wijze deze inwoner</a:t>
            </a:r>
            <a:r>
              <a:rPr lang="nl-NL" sz="1150" b="1"/>
              <a:t> </a:t>
            </a:r>
            <a:r>
              <a:rPr lang="nl-NL" sz="1150"/>
              <a:t>aansluiting kan vinden bij bestaande activiteiten of ondersteund kan worden. Doel is dat inwoners weer plezier en betekenis vinden in hun leven en dat hun sociale netwerk wordt vergroot. Daarnaast moeten acties opgestart worden om de bekendheid van WoR in de brede zin te vergroten bij ketenpartners en inwoners. En er moet voldoende passend aanbod komen vanuit de sociale basis. Dit vraagt inzet van zowel zorgprofessionals als formele en informele partijen in het sociale domein en welzijn.</a:t>
            </a:r>
            <a:endParaRPr lang="en-US" sz="1150"/>
          </a:p>
          <a:p>
            <a:pPr marL="0" indent="0">
              <a:buNone/>
            </a:pPr>
            <a:r>
              <a:rPr lang="nl-NL" sz="1150" b="1"/>
              <a:t>Wat vraagt dit van wie?</a:t>
            </a:r>
            <a:br>
              <a:rPr lang="nl-NL" sz="1150" b="1"/>
            </a:br>
            <a:r>
              <a:rPr lang="nl-NL" sz="1150"/>
              <a:t>Sociaal Verwijzen vraagt om een gezamenlijke verantwoordelijkheid van</a:t>
            </a:r>
            <a:r>
              <a:rPr lang="nl-NL" sz="1150" b="1"/>
              <a:t> </a:t>
            </a:r>
            <a:r>
              <a:rPr lang="nl-NL" sz="1150"/>
              <a:t>zorg- en welzijnspartners. Naast huisartsen en praktijkondersteuners worden ook andere eerstelijnsprofessionals, zoals fysiotherapeuten, apothekers, diëtisten, ergotherapeuten en wijkverpleegkundigen betrokken bij signalering en verwijzing. Gemeenten en welzijnsorganisaties zorgen voor een passend lokaal aanbod en voldoende capaciteit voor begeleiding en toeleiding. Daarbij speelt de brugfunctionaris een belangrijke verbindende rol tussen inwoners, zorg en het sociaal domein.</a:t>
            </a:r>
            <a:endParaRPr lang="en-US" sz="1150"/>
          </a:p>
          <a:p>
            <a:pPr marL="0" indent="0">
              <a:buNone/>
            </a:pPr>
            <a:endParaRPr lang="nl-NL" sz="1150"/>
          </a:p>
          <a:p>
            <a:pPr marL="0" indent="0">
              <a:buNone/>
            </a:pPr>
            <a:endParaRPr lang="nl-NL" sz="1150"/>
          </a:p>
        </p:txBody>
      </p:sp>
      <p:graphicFrame>
        <p:nvGraphicFramePr>
          <p:cNvPr id="6" name="Tabel 5">
            <a:extLst>
              <a:ext uri="{FF2B5EF4-FFF2-40B4-BE49-F238E27FC236}">
                <a16:creationId xmlns:a16="http://schemas.microsoft.com/office/drawing/2014/main" id="{25C5D57F-FFE7-1621-4464-239E5B69A3C1}"/>
              </a:ext>
            </a:extLst>
          </p:cNvPr>
          <p:cNvGraphicFramePr>
            <a:graphicFrameLocks noGrp="1"/>
          </p:cNvGraphicFramePr>
          <p:nvPr>
            <p:extLst>
              <p:ext uri="{D42A27DB-BD31-4B8C-83A1-F6EECF244321}">
                <p14:modId xmlns:p14="http://schemas.microsoft.com/office/powerpoint/2010/main" val="2618594883"/>
              </p:ext>
            </p:extLst>
          </p:nvPr>
        </p:nvGraphicFramePr>
        <p:xfrm>
          <a:off x="838199" y="1366838"/>
          <a:ext cx="10515600" cy="109728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Welzijn op Recept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Sociaal domein, waaronder welzijn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 welzijn, huisarts, overige 1</a:t>
                      </a:r>
                      <a:r>
                        <a:rPr lang="nl-NL" sz="1200" baseline="30000">
                          <a:effectLst/>
                          <a:latin typeface="Aptos" panose="020B0004020202020204" pitchFamily="34" charset="0"/>
                          <a:ea typeface="Aptos" panose="020B0004020202020204" pitchFamily="34" charset="0"/>
                          <a:cs typeface="Aptos" panose="020B0004020202020204" pitchFamily="34" charset="0"/>
                        </a:rPr>
                        <a:t>e</a:t>
                      </a:r>
                      <a:r>
                        <a:rPr lang="nl-NL" sz="1200">
                          <a:effectLst/>
                          <a:latin typeface="Aptos" panose="020B0004020202020204" pitchFamily="34" charset="0"/>
                          <a:ea typeface="Aptos" panose="020B0004020202020204" pitchFamily="34" charset="0"/>
                          <a:cs typeface="Aptos" panose="020B0004020202020204" pitchFamily="34" charset="0"/>
                        </a:rPr>
                        <a:t> lijn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Calibri"/>
                        </a:rPr>
                        <a:t>Loopt</a:t>
                      </a:r>
                      <a:endParaRPr lang="nl-NL" sz="1200">
                        <a:effectLst/>
                        <a:latin typeface="Aptos"/>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SPUK GALA + GF + BW</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8120D641-50D2-9103-16C9-F34170C232C4}"/>
              </a:ext>
            </a:extLst>
          </p:cNvPr>
          <p:cNvSpPr>
            <a:spLocks noGrp="1"/>
          </p:cNvSpPr>
          <p:nvPr>
            <p:ph sz="half" idx="2"/>
          </p:nvPr>
        </p:nvSpPr>
        <p:spPr>
          <a:xfrm>
            <a:off x="6347790" y="2945500"/>
            <a:ext cx="5006010" cy="5160333"/>
          </a:xfrm>
        </p:spPr>
        <p:txBody>
          <a:bodyPr vert="horz" lIns="91440" tIns="45720" rIns="91440" bIns="45720" rtlCol="0" anchor="t">
            <a:noAutofit/>
          </a:bodyPr>
          <a:lstStyle/>
          <a:p>
            <a:pPr marL="0" indent="0">
              <a:buNone/>
            </a:pPr>
            <a:r>
              <a:rPr lang="nl-NL" sz="1150" b="1"/>
              <a:t>Wat is de actuele status?</a:t>
            </a:r>
            <a:br>
              <a:rPr lang="nl-NL" sz="1150" b="1"/>
            </a:br>
            <a:r>
              <a:rPr lang="nl-NL" sz="1150"/>
              <a:t>In 2025 hebben de regio’s Zuidoost Utrecht, Lekstroom en Utrecht West</a:t>
            </a:r>
            <a:r>
              <a:rPr lang="nl-NL" sz="1150" b="1"/>
              <a:t> </a:t>
            </a:r>
            <a:r>
              <a:rPr lang="nl-NL" sz="1150"/>
              <a:t>gezamenlijk een regionaal plan voor Sociaal Verwijzen opgesteld. Hiermee is een gedeelde ambitie en een minimale regionale basis voor de aanpak vastgelegd. De komende jaren wordt de bestaande infrastructuur van Welzijn op Recept verder verbreed naar een aanpak die toegankelijk is voor inwoners van alle leeftijden en die een groter netwerk van verwijzers omvat. </a:t>
            </a:r>
          </a:p>
          <a:p>
            <a:pPr marL="0" indent="0">
              <a:buNone/>
            </a:pPr>
            <a:r>
              <a:rPr lang="nl-NL" sz="1150"/>
              <a:t>De uitgangssituatie verschilt per gemeente. In sommige gemeenten is Sociaal Verwijzen al stevig verankerd en is, mede dankzij tijdelijke middelen, voldoende capaciteit beschikbaar. In andere gemeenten zijn verdere investeringen nodig in bekendheid, verwijsprocessen, capaciteit en aansluiting op het lokale aanbod. Daarom wordt de regionale ambitie lokaal uitgewerkt, passend bij de behoeften en bestaande infrastructuur van iedere gemeente. </a:t>
            </a:r>
          </a:p>
          <a:p>
            <a:pPr marL="0" indent="0">
              <a:buNone/>
            </a:pPr>
            <a:r>
              <a:rPr lang="nl-NL" sz="1150"/>
              <a:t>Sociaal Verwijzen wordt daarbij niet alleen gezien als een zelfstandige aanpak, maar ook als een belangrijke versterker van andere opgaven binnen het zorg- en welzijnsdomein. De aanpak ondersteunt de signalering, toeleiding en opvolging binnen onder meer valpreventie, de aanpak van overgewicht, mentale gezondheid en het versterken van sociale netwerken. Daarmee vormt Sociaal Verwijzen een verbindende schakel tussen verschillende basisfunctionaliteiten. </a:t>
            </a:r>
          </a:p>
          <a:p>
            <a:pPr marL="0" indent="0">
              <a:buNone/>
            </a:pPr>
            <a:r>
              <a:rPr lang="nl-NL" sz="1150"/>
              <a:t>De komende periode ligt de focus op het versterken en verduurzamen van de lokale infrastructuur, met als streven een minimale capaciteit van 0,5 fte brugfunctionaris per 20.000 inwoners. Vanuit het AZWA zijn de beschikbare middelen momenteel nog beperkt, maar deze nemen naar verwachting de komende jaren toe. Dit biedt kansen om Sociaal Verwijzen verder door te ontwikkelen tot een duurzame basisfunctie binnen de verbinding tussen zorg, welzijn en het sociaal domein. </a:t>
            </a:r>
            <a:endParaRPr lang="en-US" sz="1150"/>
          </a:p>
          <a:p>
            <a:pPr marL="0" indent="0">
              <a:buNone/>
            </a:pPr>
            <a:endParaRPr lang="nl-NL" sz="1150"/>
          </a:p>
          <a:p>
            <a:pPr marL="0" indent="0">
              <a:buNone/>
            </a:pPr>
            <a:endParaRPr lang="nl-NL" sz="1150"/>
          </a:p>
        </p:txBody>
      </p:sp>
    </p:spTree>
    <p:extLst>
      <p:ext uri="{BB962C8B-B14F-4D97-AF65-F5344CB8AC3E}">
        <p14:creationId xmlns:p14="http://schemas.microsoft.com/office/powerpoint/2010/main" val="2164640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E0C7E9-FB53-B034-BD3E-A565ACA130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D5AF648-C18C-2DE5-EC52-4DD7C533697E}"/>
              </a:ext>
            </a:extLst>
          </p:cNvPr>
          <p:cNvSpPr>
            <a:spLocks noGrp="1"/>
          </p:cNvSpPr>
          <p:nvPr>
            <p:ph type="title"/>
          </p:nvPr>
        </p:nvSpPr>
        <p:spPr/>
        <p:txBody>
          <a:bodyPr>
            <a:noAutofit/>
          </a:bodyPr>
          <a:lstStyle/>
          <a:p>
            <a:r>
              <a:rPr lang="nl-NL" sz="1400"/>
              <a:t>Ketenaanpak:</a:t>
            </a:r>
            <a:br>
              <a:rPr lang="nl-NL" sz="1400"/>
            </a:br>
            <a:r>
              <a:rPr lang="nl-NL"/>
              <a:t>Valpreventie</a:t>
            </a:r>
          </a:p>
        </p:txBody>
      </p:sp>
      <p:sp>
        <p:nvSpPr>
          <p:cNvPr id="9" name="Tijdelijke aanduiding voor inhoud 8">
            <a:extLst>
              <a:ext uri="{FF2B5EF4-FFF2-40B4-BE49-F238E27FC236}">
                <a16:creationId xmlns:a16="http://schemas.microsoft.com/office/drawing/2014/main" id="{C90DD299-0B50-DD14-46B7-1DED26295A65}"/>
              </a:ext>
            </a:extLst>
          </p:cNvPr>
          <p:cNvSpPr>
            <a:spLocks noGrp="1"/>
          </p:cNvSpPr>
          <p:nvPr>
            <p:ph sz="half" idx="1"/>
          </p:nvPr>
        </p:nvSpPr>
        <p:spPr>
          <a:xfrm>
            <a:off x="838200" y="2743200"/>
            <a:ext cx="5006009" cy="5362633"/>
          </a:xfrm>
        </p:spPr>
        <p:txBody>
          <a:bodyPr vert="horz" lIns="91440" tIns="45720" rIns="91440" bIns="45720" rtlCol="0" anchor="t">
            <a:noAutofit/>
          </a:bodyPr>
          <a:lstStyle/>
          <a:p>
            <a:pPr marL="0" indent="0">
              <a:buNone/>
            </a:pPr>
            <a:r>
              <a:rPr lang="nl-NL" b="1"/>
              <a:t>Waar gaat dit plan over?</a:t>
            </a:r>
            <a:br>
              <a:rPr lang="nl-NL" b="1"/>
            </a:br>
            <a:r>
              <a:rPr lang="nl-NL"/>
              <a:t>De ketenaanpak valpreventie is er op gericht om vallen bij ouderen zoveel mogelijk te voorkomen. Het begint met het opsporen van ouderen met een verhoogd valrisico. Vervolgens wordt bekeken hoe groot het risico is en </a:t>
            </a:r>
            <a:r>
              <a:rPr lang="nl-NL" b="1"/>
              <a:t>of maatregelen nodig zijn om het risico op vallen te verlagen.</a:t>
            </a:r>
            <a:br>
              <a:rPr lang="nl-NL" b="1"/>
            </a:br>
            <a:endParaRPr lang="en-US" b="1"/>
          </a:p>
          <a:p>
            <a:pPr marL="0" indent="0">
              <a:buNone/>
            </a:pPr>
            <a:r>
              <a:rPr lang="nl-NL" b="1"/>
              <a:t>Wat is het beoogde resultaat?</a:t>
            </a:r>
            <a:br>
              <a:rPr lang="nl-NL" b="1"/>
            </a:br>
            <a:r>
              <a:rPr lang="nl-NL"/>
              <a:t>Het beoogde resultaat is het </a:t>
            </a:r>
            <a:r>
              <a:rPr lang="nl-NL" b="1"/>
              <a:t>verlagen van het aantal valpartijen, in het bijzonder valpartijen met letsel</a:t>
            </a:r>
            <a:r>
              <a:rPr lang="nl-NL"/>
              <a:t>. De aanpak loopt sinds 2025 en richt zich nu vooral op het verbeteren van de communicatie en bekendheid onder inwoners én professionals. Er wordt ingezet op opsporing, voorlichting, lokale beweegactiviteiten en laagdrempelige screening.</a:t>
            </a:r>
            <a:br>
              <a:rPr lang="nl-NL"/>
            </a:br>
            <a:endParaRPr lang="nl-NL"/>
          </a:p>
          <a:p>
            <a:pPr marL="0" indent="0">
              <a:buNone/>
            </a:pPr>
            <a:r>
              <a:rPr lang="nl-NL" b="1"/>
              <a:t>Wat vraagt dit van wie?</a:t>
            </a:r>
            <a:br>
              <a:rPr lang="nl-NL" b="1"/>
            </a:br>
            <a:r>
              <a:rPr lang="nl-NL"/>
              <a:t>Inwoners met een verhoogd valrisico worden vanuit een valrisicoanalyse doorverwezen naar de huisarts voor verdere risicobeoordeling en passende verwijzing. Succesvolle valpreventie vraagt om samenwerking tussen zorgprofessionals (huisartsen, SO/POH-O, Fysio- en/of ergotherapeuten), het sociaal domein (incl. welzijn) en de sociale basis om de patiënt heen. Het vraagt vooral om bewustwording dat vallen (deels) te voorkomen is met de juiste ondersteuning en beweging. Communicatie speelt hierbij een grote rol.</a:t>
            </a:r>
          </a:p>
          <a:p>
            <a:pPr marL="0" indent="0">
              <a:buNone/>
            </a:pPr>
            <a:endParaRPr lang="nl-NL"/>
          </a:p>
        </p:txBody>
      </p:sp>
      <p:graphicFrame>
        <p:nvGraphicFramePr>
          <p:cNvPr id="6" name="Tabel 5">
            <a:extLst>
              <a:ext uri="{FF2B5EF4-FFF2-40B4-BE49-F238E27FC236}">
                <a16:creationId xmlns:a16="http://schemas.microsoft.com/office/drawing/2014/main" id="{572D5727-2AB6-75B7-46B1-970443F22586}"/>
              </a:ext>
            </a:extLst>
          </p:cNvPr>
          <p:cNvGraphicFramePr>
            <a:graphicFrameLocks noGrp="1"/>
          </p:cNvGraphicFramePr>
          <p:nvPr>
            <p:extLst>
              <p:ext uri="{D42A27DB-BD31-4B8C-83A1-F6EECF244321}">
                <p14:modId xmlns:p14="http://schemas.microsoft.com/office/powerpoint/2010/main" val="4091148898"/>
              </p:ext>
            </p:extLst>
          </p:nvPr>
        </p:nvGraphicFramePr>
        <p:xfrm>
          <a:off x="838199" y="1366838"/>
          <a:ext cx="10515600" cy="109728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Valpreventie</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Gemeenten en UNICUM</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1</a:t>
                      </a:r>
                      <a:r>
                        <a:rPr lang="nl-NL" sz="1200" baseline="30000">
                          <a:effectLst/>
                          <a:latin typeface="Aptos" panose="020B0004020202020204" pitchFamily="34" charset="0"/>
                          <a:ea typeface="Aptos" panose="020B0004020202020204" pitchFamily="34" charset="0"/>
                          <a:cs typeface="Aptos" panose="020B0004020202020204" pitchFamily="34" charset="0"/>
                        </a:rPr>
                        <a:t>e </a:t>
                      </a:r>
                      <a:r>
                        <a:rPr lang="nl-NL" sz="1200">
                          <a:effectLst/>
                          <a:latin typeface="Aptos" panose="020B0004020202020204" pitchFamily="34" charset="0"/>
                          <a:ea typeface="Aptos" panose="020B0004020202020204" pitchFamily="34" charset="0"/>
                          <a:cs typeface="Aptos" panose="020B0004020202020204" pitchFamily="34" charset="0"/>
                        </a:rPr>
                        <a:t>lijn, sociaal domein, waaronder welzijn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Loopt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SPUK-IZA + ZWV</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2B07905B-2556-F10A-C865-269C7B77BD75}"/>
              </a:ext>
            </a:extLst>
          </p:cNvPr>
          <p:cNvSpPr>
            <a:spLocks noGrp="1"/>
          </p:cNvSpPr>
          <p:nvPr>
            <p:ph sz="half" idx="2"/>
          </p:nvPr>
        </p:nvSpPr>
        <p:spPr>
          <a:xfrm>
            <a:off x="6347790" y="2743200"/>
            <a:ext cx="5006010" cy="5362634"/>
          </a:xfrm>
        </p:spPr>
        <p:txBody>
          <a:bodyPr vert="horz" lIns="91440" tIns="45720" rIns="91440" bIns="45720" rtlCol="0" anchor="t">
            <a:noAutofit/>
          </a:bodyPr>
          <a:lstStyle/>
          <a:p>
            <a:pPr marL="179705" indent="-179705">
              <a:buNone/>
            </a:pPr>
            <a:r>
              <a:rPr lang="nl-NL"/>
              <a:t>De formele zorgketen loopt. Nu is het van belang om:</a:t>
            </a:r>
            <a:endParaRPr lang="en-US"/>
          </a:p>
          <a:p>
            <a:pPr marL="179705" indent="-179705"/>
            <a:r>
              <a:rPr lang="nl-NL"/>
              <a:t>de bewustwording over valpreventie verder te vergroten en te zorgen voor voldoende beweegaanbod voor mensen met een laag, matig of hoog valrisico; </a:t>
            </a:r>
          </a:p>
          <a:p>
            <a:pPr marL="179705" indent="-179705"/>
            <a:r>
              <a:rPr lang="nl-NL"/>
              <a:t>zorgprofessionals en oudere inwoners beter bewust te maken van het belang van valpreventie, het testen van het valrisico en gericht trainen. De gedachte dat vallen nu eenmaal bij ouder worden hoort, is hardnekkig en moet worden doorbroken.</a:t>
            </a:r>
          </a:p>
          <a:p>
            <a:pPr marL="179705" indent="-179705">
              <a:buNone/>
            </a:pPr>
            <a:r>
              <a:rPr lang="nl-NL"/>
              <a:t>Kijk </a:t>
            </a:r>
            <a:r>
              <a:rPr lang="nl-NL" u="sng">
                <a:hlinkClick r:id="rId3"/>
              </a:rPr>
              <a:t>hier</a:t>
            </a:r>
            <a:r>
              <a:rPr lang="nl-NL"/>
              <a:t> voor meer informatie.</a:t>
            </a:r>
          </a:p>
          <a:p>
            <a:pPr marL="0" indent="0">
              <a:buNone/>
            </a:pPr>
            <a:endParaRPr lang="nl-NL"/>
          </a:p>
        </p:txBody>
      </p:sp>
    </p:spTree>
    <p:extLst>
      <p:ext uri="{BB962C8B-B14F-4D97-AF65-F5344CB8AC3E}">
        <p14:creationId xmlns:p14="http://schemas.microsoft.com/office/powerpoint/2010/main" val="3236378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6DAF0-6475-2DC8-7FD8-D4A007A77B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C93EA0-A45F-9A6B-5306-53C0232CC1E4}"/>
              </a:ext>
            </a:extLst>
          </p:cNvPr>
          <p:cNvSpPr>
            <a:spLocks noGrp="1"/>
          </p:cNvSpPr>
          <p:nvPr>
            <p:ph type="title"/>
          </p:nvPr>
        </p:nvSpPr>
        <p:spPr/>
        <p:txBody>
          <a:bodyPr>
            <a:noAutofit/>
          </a:bodyPr>
          <a:lstStyle/>
          <a:p>
            <a:r>
              <a:rPr lang="nl-NL"/>
              <a:t>Palliatieve Zorg</a:t>
            </a:r>
          </a:p>
        </p:txBody>
      </p:sp>
      <p:sp>
        <p:nvSpPr>
          <p:cNvPr id="9" name="Tijdelijke aanduiding voor inhoud 8">
            <a:extLst>
              <a:ext uri="{FF2B5EF4-FFF2-40B4-BE49-F238E27FC236}">
                <a16:creationId xmlns:a16="http://schemas.microsoft.com/office/drawing/2014/main" id="{B4273E25-3037-5E4F-F4FB-F7DCA035A4B0}"/>
              </a:ext>
            </a:extLst>
          </p:cNvPr>
          <p:cNvSpPr>
            <a:spLocks noGrp="1"/>
          </p:cNvSpPr>
          <p:nvPr>
            <p:ph sz="half" idx="1"/>
          </p:nvPr>
        </p:nvSpPr>
        <p:spPr>
          <a:xfrm>
            <a:off x="838200" y="3131618"/>
            <a:ext cx="5006009" cy="4974216"/>
          </a:xfrm>
        </p:spPr>
        <p:txBody>
          <a:bodyPr vert="horz" lIns="91440" tIns="45720" rIns="91440" bIns="45720" rtlCol="0" anchor="t">
            <a:noAutofit/>
          </a:bodyPr>
          <a:lstStyle/>
          <a:p>
            <a:pPr marL="0" indent="0">
              <a:buNone/>
            </a:pPr>
            <a:r>
              <a:rPr lang="nl-NL" b="1"/>
              <a:t>Waar gaat dit plan over?</a:t>
            </a:r>
            <a:br>
              <a:rPr lang="nl-NL" b="1"/>
            </a:br>
            <a:r>
              <a:rPr lang="nl-NL"/>
              <a:t>Het plan Palliatieve zorg versterkt de beweging die al is ingezet. Het</a:t>
            </a:r>
            <a:r>
              <a:rPr lang="nl-NL" b="1"/>
              <a:t> </a:t>
            </a:r>
            <a:r>
              <a:rPr lang="nl-NL"/>
              <a:t>streven is dat goede palliatieve zorg voor iedereen beschikbaar is, door in te zetten op afspraken op alle niveaus, deskundigheidsbevordering, digitale ondersteuning, passende financiering en maatschappelijke bewustwording.</a:t>
            </a:r>
            <a:endParaRPr lang="en-US"/>
          </a:p>
          <a:p>
            <a:pPr marL="0" indent="0">
              <a:buNone/>
            </a:pPr>
            <a:br>
              <a:rPr lang="en-US"/>
            </a:br>
            <a:r>
              <a:rPr lang="nl-NL" b="1"/>
              <a:t>Wat is het beoogde resultaat?</a:t>
            </a:r>
            <a:br>
              <a:rPr lang="nl-NL" b="1"/>
            </a:br>
            <a:r>
              <a:rPr lang="nl-NL"/>
              <a:t>Proactieve zorgplanning (PZP) wordt actief ingezet, onderdeel</a:t>
            </a:r>
            <a:r>
              <a:rPr lang="nl-NL" b="1"/>
              <a:t> </a:t>
            </a:r>
            <a:r>
              <a:rPr lang="nl-NL"/>
              <a:t>hiervan is markeren van het (potentieel) laatste levensjaar. Er zijn goede werkafspraken over transmurale coördinatie en continuïteit van de zorg, en bij complexe casuïstiek wordt aanvullend ondersteuning geboden, in relatie tot de bestaande consultatiefuncties. </a:t>
            </a:r>
            <a:endParaRPr lang="en-US"/>
          </a:p>
          <a:p>
            <a:pPr marL="0" indent="0">
              <a:buNone/>
            </a:pPr>
            <a:r>
              <a:rPr lang="nl-NL"/>
              <a:t>Doel van dit plan is om te zorgen voor beter passende zorg zo mogelijk dichtbij huis en voorkomen dat mensen onnodig en ongewenst worden opgenomen in de laatste fase van hun leven. </a:t>
            </a:r>
            <a:endParaRPr lang="en-US"/>
          </a:p>
          <a:p>
            <a:pPr marL="0" indent="0">
              <a:buNone/>
            </a:pPr>
            <a:br>
              <a:rPr lang="nl-NL"/>
            </a:br>
            <a:endParaRPr lang="nl-NL"/>
          </a:p>
          <a:p>
            <a:pPr marL="0" indent="0">
              <a:buNone/>
            </a:pPr>
            <a:endParaRPr lang="nl-NL"/>
          </a:p>
        </p:txBody>
      </p:sp>
      <p:graphicFrame>
        <p:nvGraphicFramePr>
          <p:cNvPr id="6" name="Tabel 5">
            <a:extLst>
              <a:ext uri="{FF2B5EF4-FFF2-40B4-BE49-F238E27FC236}">
                <a16:creationId xmlns:a16="http://schemas.microsoft.com/office/drawing/2014/main" id="{95F9D653-B638-868E-16B9-2928FDF2F1F7}"/>
              </a:ext>
            </a:extLst>
          </p:cNvPr>
          <p:cNvGraphicFramePr>
            <a:graphicFrameLocks noGrp="1"/>
          </p:cNvGraphicFramePr>
          <p:nvPr>
            <p:extLst>
              <p:ext uri="{D42A27DB-BD31-4B8C-83A1-F6EECF244321}">
                <p14:modId xmlns:p14="http://schemas.microsoft.com/office/powerpoint/2010/main" val="3068116947"/>
              </p:ext>
            </p:extLst>
          </p:nvPr>
        </p:nvGraphicFramePr>
        <p:xfrm>
          <a:off x="838199" y="1366838"/>
          <a:ext cx="10515600" cy="164592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Palliatieve Zorg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UNICUM</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Huisartsen, wijkverpleegkundigen, hospices, verpleeg- en verzorgingstehuizen en ziekenhuizen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buNone/>
                      </a:pPr>
                      <a:r>
                        <a:rPr lang="nl-NL" sz="1200">
                          <a:effectLst/>
                          <a:latin typeface="Aptos"/>
                          <a:cs typeface="Calibri"/>
                        </a:rPr>
                        <a:t>Loopt</a:t>
                      </a:r>
                      <a:endParaRPr lang="en-US"/>
                    </a:p>
                    <a:p>
                      <a:pPr>
                        <a:buNone/>
                      </a:pP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IZA - TP</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DE8AE3A8-94D4-ACC2-A46D-F873932C3781}"/>
              </a:ext>
            </a:extLst>
          </p:cNvPr>
          <p:cNvSpPr>
            <a:spLocks noGrp="1"/>
          </p:cNvSpPr>
          <p:nvPr>
            <p:ph sz="half" idx="2"/>
          </p:nvPr>
        </p:nvSpPr>
        <p:spPr>
          <a:xfrm>
            <a:off x="6347790" y="3131618"/>
            <a:ext cx="5006010" cy="4974216"/>
          </a:xfrm>
        </p:spPr>
        <p:txBody>
          <a:bodyPr vert="horz" lIns="91440" tIns="45720" rIns="91440" bIns="45720" rtlCol="0" anchor="t">
            <a:noAutofit/>
          </a:bodyPr>
          <a:lstStyle/>
          <a:p>
            <a:pPr marL="0" indent="0">
              <a:buNone/>
            </a:pPr>
            <a:r>
              <a:rPr lang="nl-NL" b="1"/>
              <a:t>Wat vraagt dit van wie?</a:t>
            </a:r>
            <a:br>
              <a:rPr lang="nl-NL" b="1"/>
            </a:br>
            <a:r>
              <a:rPr lang="nl-NL"/>
              <a:t>In de lokale samenwerking hebben huisartsen en</a:t>
            </a:r>
            <a:r>
              <a:rPr lang="nl-NL" b="1"/>
              <a:t> </a:t>
            </a:r>
            <a:r>
              <a:rPr lang="nl-NL"/>
              <a:t>wijkverpleegkundigen een belangrijke rol in het signaleren van de palliatieve fase en het uitwisselen van PZP gegevens.</a:t>
            </a:r>
            <a:endParaRPr lang="en-US"/>
          </a:p>
          <a:p>
            <a:pPr marL="0" indent="0">
              <a:buNone/>
            </a:pPr>
            <a:endParaRPr lang="nl-NL"/>
          </a:p>
          <a:p>
            <a:pPr marL="0" indent="0">
              <a:buNone/>
            </a:pPr>
            <a:r>
              <a:rPr lang="nl-NL" b="1"/>
              <a:t>Wat is de actuele status?</a:t>
            </a:r>
            <a:br>
              <a:rPr lang="nl-NL" b="1"/>
            </a:br>
            <a:r>
              <a:rPr lang="nl-NL"/>
              <a:t>Dit plan loopt sinds 2026. Er is een scholingsplan. Ook wordt er</a:t>
            </a:r>
            <a:r>
              <a:rPr lang="nl-NL" b="1"/>
              <a:t> </a:t>
            </a:r>
            <a:r>
              <a:rPr lang="nl-NL"/>
              <a:t>gewerkt aan bewustwordingsacties om markeren van de palliatieve fase te bevorderen. In 2026 worden digitale ondersteuningstools afgewogen en getest. Vanaf 2027 zullen er op lokaal niveau afspraken worden gemaakt over het uitwisselen van PZP gegevens.</a:t>
            </a:r>
            <a:endParaRPr lang="en-US"/>
          </a:p>
          <a:p>
            <a:pPr marL="0" indent="0">
              <a:buNone/>
            </a:pPr>
            <a:endParaRPr lang="nl-NL"/>
          </a:p>
          <a:p>
            <a:pPr marL="0" indent="0">
              <a:buNone/>
            </a:pPr>
            <a:endParaRPr lang="nl-NL"/>
          </a:p>
        </p:txBody>
      </p:sp>
    </p:spTree>
    <p:extLst>
      <p:ext uri="{BB962C8B-B14F-4D97-AF65-F5344CB8AC3E}">
        <p14:creationId xmlns:p14="http://schemas.microsoft.com/office/powerpoint/2010/main" val="3980768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49426-D77C-BA7D-CF3B-9C531B3378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611B0B-9904-89B8-DDD2-EEF3D67DABF0}"/>
              </a:ext>
            </a:extLst>
          </p:cNvPr>
          <p:cNvSpPr>
            <a:spLocks noGrp="1"/>
          </p:cNvSpPr>
          <p:nvPr>
            <p:ph type="title"/>
          </p:nvPr>
        </p:nvSpPr>
        <p:spPr/>
        <p:txBody>
          <a:bodyPr>
            <a:noAutofit/>
          </a:bodyPr>
          <a:lstStyle/>
          <a:p>
            <a:r>
              <a:rPr lang="nl-NL"/>
              <a:t>MTVP: Meer Tijd Voor de Patiënt</a:t>
            </a:r>
          </a:p>
        </p:txBody>
      </p:sp>
      <p:sp>
        <p:nvSpPr>
          <p:cNvPr id="9" name="Tijdelijke aanduiding voor inhoud 8">
            <a:extLst>
              <a:ext uri="{FF2B5EF4-FFF2-40B4-BE49-F238E27FC236}">
                <a16:creationId xmlns:a16="http://schemas.microsoft.com/office/drawing/2014/main" id="{2D67CF04-AE27-237F-52AD-9FCD5FCC16E2}"/>
              </a:ext>
            </a:extLst>
          </p:cNvPr>
          <p:cNvSpPr>
            <a:spLocks noGrp="1"/>
          </p:cNvSpPr>
          <p:nvPr>
            <p:ph sz="half" idx="1"/>
          </p:nvPr>
        </p:nvSpPr>
        <p:spPr>
          <a:xfrm>
            <a:off x="838200" y="2953593"/>
            <a:ext cx="5006009" cy="5152240"/>
          </a:xfrm>
        </p:spPr>
        <p:txBody>
          <a:bodyPr>
            <a:noAutofit/>
          </a:bodyPr>
          <a:lstStyle/>
          <a:p>
            <a:pPr marL="0" indent="0">
              <a:buNone/>
            </a:pPr>
            <a:r>
              <a:rPr lang="nl-NL" b="1"/>
              <a:t>Waar gaat dit plan over?</a:t>
            </a:r>
            <a:br>
              <a:rPr lang="nl-NL" b="1"/>
            </a:br>
            <a:r>
              <a:rPr lang="nl-NL"/>
              <a:t>Het doel is het anders organiseren van de huisartsenzorg, zodat er meer tijd is voor patiënten met complexere zorgvragen. MTVP loopt sinds 2023. </a:t>
            </a:r>
          </a:p>
          <a:p>
            <a:pPr marL="0" indent="0">
              <a:buNone/>
            </a:pPr>
            <a:r>
              <a:rPr lang="nl-NL"/>
              <a:t>Binnen MTVP zijn 4 kernelementen benoemd: </a:t>
            </a:r>
          </a:p>
          <a:p>
            <a:pPr>
              <a:lnSpc>
                <a:spcPts val="800"/>
              </a:lnSpc>
            </a:pPr>
            <a:r>
              <a:rPr lang="nl-NL"/>
              <a:t>Anders werken in de praktijk;</a:t>
            </a:r>
          </a:p>
          <a:p>
            <a:pPr>
              <a:lnSpc>
                <a:spcPts val="800"/>
              </a:lnSpc>
            </a:pPr>
            <a:r>
              <a:rPr lang="nl-NL"/>
              <a:t>Uitbreiden personele capaciteit (facultatief);</a:t>
            </a:r>
          </a:p>
          <a:p>
            <a:pPr>
              <a:lnSpc>
                <a:spcPts val="800"/>
              </a:lnSpc>
            </a:pPr>
            <a:r>
              <a:rPr lang="nl-NL"/>
              <a:t>Het goede gesprek (positieve gezondheid);</a:t>
            </a:r>
          </a:p>
          <a:p>
            <a:pPr>
              <a:lnSpc>
                <a:spcPts val="800"/>
              </a:lnSpc>
            </a:pPr>
            <a:r>
              <a:rPr lang="nl-NL"/>
              <a:t>Samenwerken met het netwerk.</a:t>
            </a:r>
            <a:br>
              <a:rPr lang="nl-NL"/>
            </a:br>
            <a:endParaRPr lang="nl-NL"/>
          </a:p>
          <a:p>
            <a:pPr marL="0" indent="0">
              <a:buNone/>
            </a:pPr>
            <a:r>
              <a:rPr lang="nl-NL" b="1"/>
              <a:t>Wat is het beoogde resultaat?</a:t>
            </a:r>
            <a:br>
              <a:rPr lang="nl-NL" b="1"/>
            </a:br>
            <a:r>
              <a:rPr lang="nl-NL"/>
              <a:t>Door het anders organiseren komt er meer tijd beschikbaar voor patiëntenzorg. Voor patiënten met een complexere zorgvraag, ontstaat ruimte voor een langer consult zodat de daadwerkelijke zorgvraag van deze patiënt beter aan bod komt.</a:t>
            </a:r>
            <a:br>
              <a:rPr lang="nl-NL"/>
            </a:br>
            <a:endParaRPr lang="nl-NL"/>
          </a:p>
          <a:p>
            <a:pPr marL="0" indent="0">
              <a:buNone/>
            </a:pPr>
            <a:r>
              <a:rPr lang="nl-NL"/>
              <a:t> </a:t>
            </a:r>
          </a:p>
          <a:p>
            <a:pPr marL="0" indent="0">
              <a:buNone/>
            </a:pPr>
            <a:endParaRPr lang="nl-NL"/>
          </a:p>
        </p:txBody>
      </p:sp>
      <p:graphicFrame>
        <p:nvGraphicFramePr>
          <p:cNvPr id="6" name="Tabel 5">
            <a:extLst>
              <a:ext uri="{FF2B5EF4-FFF2-40B4-BE49-F238E27FC236}">
                <a16:creationId xmlns:a16="http://schemas.microsoft.com/office/drawing/2014/main" id="{1CD04158-39CF-DE14-D5A2-5A0A86AD316F}"/>
              </a:ext>
            </a:extLst>
          </p:cNvPr>
          <p:cNvGraphicFramePr>
            <a:graphicFrameLocks noGrp="1"/>
          </p:cNvGraphicFramePr>
          <p:nvPr>
            <p:extLst>
              <p:ext uri="{D42A27DB-BD31-4B8C-83A1-F6EECF244321}">
                <p14:modId xmlns:p14="http://schemas.microsoft.com/office/powerpoint/2010/main" val="3906612932"/>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MTVP</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UNICUM</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Huisartsen, 1</a:t>
                      </a:r>
                      <a:r>
                        <a:rPr lang="nl-NL" sz="1200" baseline="30000">
                          <a:effectLst/>
                          <a:latin typeface="Aptos" panose="020B0004020202020204" pitchFamily="34" charset="0"/>
                          <a:ea typeface="Aptos" panose="020B0004020202020204" pitchFamily="34" charset="0"/>
                          <a:cs typeface="Aptos" panose="020B0004020202020204" pitchFamily="34" charset="0"/>
                        </a:rPr>
                        <a:t>e </a:t>
                      </a:r>
                      <a:r>
                        <a:rPr lang="nl-NL" sz="1200">
                          <a:effectLst/>
                          <a:latin typeface="Aptos" panose="020B0004020202020204" pitchFamily="34" charset="0"/>
                          <a:ea typeface="Aptos" panose="020B0004020202020204" pitchFamily="34" charset="0"/>
                          <a:cs typeface="Aptos" panose="020B0004020202020204" pitchFamily="34" charset="0"/>
                        </a:rPr>
                        <a:t>lijn en sociaal domein  waaronder welzijn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Loopt, sinds 2023</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S1 (</a:t>
                      </a:r>
                      <a:r>
                        <a:rPr lang="nl-NL" sz="1200" err="1">
                          <a:effectLst/>
                          <a:latin typeface="Aptos" panose="020B0004020202020204" pitchFamily="34" charset="0"/>
                          <a:ea typeface="Aptos" panose="020B0004020202020204" pitchFamily="34" charset="0"/>
                          <a:cs typeface="Aptos" panose="020B0004020202020204" pitchFamily="34" charset="0"/>
                        </a:rPr>
                        <a:t>huisartsen-zorg</a:t>
                      </a:r>
                      <a:r>
                        <a:rPr lang="nl-NL" sz="1200">
                          <a:effectLst/>
                          <a:latin typeface="Aptos" panose="020B0004020202020204" pitchFamily="34" charset="0"/>
                          <a:ea typeface="Aptos" panose="020B0004020202020204" pitchFamily="34" charset="0"/>
                          <a:cs typeface="Aptos" panose="020B0004020202020204" pitchFamily="34" charset="0"/>
                        </a:rPr>
                        <a: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BA5C30A3-215F-AB72-3721-5132207C2316}"/>
              </a:ext>
            </a:extLst>
          </p:cNvPr>
          <p:cNvSpPr>
            <a:spLocks noGrp="1"/>
          </p:cNvSpPr>
          <p:nvPr>
            <p:ph sz="half" idx="2"/>
          </p:nvPr>
        </p:nvSpPr>
        <p:spPr>
          <a:xfrm>
            <a:off x="6347790" y="2953592"/>
            <a:ext cx="5006010" cy="5152241"/>
          </a:xfrm>
        </p:spPr>
        <p:txBody>
          <a:bodyPr>
            <a:noAutofit/>
          </a:bodyPr>
          <a:lstStyle/>
          <a:p>
            <a:pPr marL="0" indent="0">
              <a:buNone/>
            </a:pPr>
            <a:r>
              <a:rPr lang="nl-NL" b="1"/>
              <a:t>Wat vraagt dit van wie?</a:t>
            </a:r>
            <a:br>
              <a:rPr lang="nl-NL" b="1"/>
            </a:br>
            <a:r>
              <a:rPr lang="nl-NL"/>
              <a:t>De meeste interventies richten zich op de huisartsenzorg. De interventies gericht op samenwerken met het netwerk worden bij voorkeur in LSV-verband opgepakt. De RHO UNICUM Huisartsenzorg ondersteunt de huisartsen en lokale projectgroepen hierbij. </a:t>
            </a:r>
          </a:p>
          <a:p>
            <a:pPr marL="0" indent="0">
              <a:buNone/>
            </a:pPr>
            <a:endParaRPr lang="nl-NL" b="1"/>
          </a:p>
          <a:p>
            <a:pPr marL="0" indent="0">
              <a:buNone/>
            </a:pPr>
            <a:r>
              <a:rPr lang="nl-NL" b="1"/>
              <a:t>Wat is de actuele status?</a:t>
            </a:r>
            <a:br>
              <a:rPr lang="nl-NL" b="1"/>
            </a:br>
            <a:r>
              <a:rPr lang="nl-NL"/>
              <a:t>Dit programma loopt sinds 2023, de interventies zijn bezig en de meeste praktijken werken inmiddels met MTVP. Voor 2025 en 2026 wordt dit uitgebreid met een verdere samenwerking van </a:t>
            </a:r>
            <a:r>
              <a:rPr lang="nl-NL" err="1"/>
              <a:t>VIPLive</a:t>
            </a:r>
            <a:r>
              <a:rPr lang="nl-NL"/>
              <a:t> Samenwerken ter ondersteuning van samenwerken met het lokale netwerk.</a:t>
            </a:r>
          </a:p>
          <a:p>
            <a:pPr marL="0" indent="0">
              <a:buNone/>
            </a:pPr>
            <a:endParaRPr lang="nl-NL"/>
          </a:p>
        </p:txBody>
      </p:sp>
    </p:spTree>
    <p:extLst>
      <p:ext uri="{BB962C8B-B14F-4D97-AF65-F5344CB8AC3E}">
        <p14:creationId xmlns:p14="http://schemas.microsoft.com/office/powerpoint/2010/main" val="2778406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271C1-B01D-EE2B-B007-DC664A4A87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2A7C48-3BAA-5C29-C7CC-C953B2A0CD2B}"/>
              </a:ext>
            </a:extLst>
          </p:cNvPr>
          <p:cNvSpPr>
            <a:spLocks noGrp="1"/>
          </p:cNvSpPr>
          <p:nvPr>
            <p:ph type="title"/>
          </p:nvPr>
        </p:nvSpPr>
        <p:spPr/>
        <p:txBody>
          <a:bodyPr>
            <a:noAutofit/>
          </a:bodyPr>
          <a:lstStyle/>
          <a:p>
            <a:r>
              <a:rPr lang="nl-NL"/>
              <a:t>De Utrechtse Fabriek voor Zorgtransformatie</a:t>
            </a:r>
          </a:p>
        </p:txBody>
      </p:sp>
      <p:sp>
        <p:nvSpPr>
          <p:cNvPr id="9" name="Tijdelijke aanduiding voor inhoud 8">
            <a:extLst>
              <a:ext uri="{FF2B5EF4-FFF2-40B4-BE49-F238E27FC236}">
                <a16:creationId xmlns:a16="http://schemas.microsoft.com/office/drawing/2014/main" id="{8816EB11-24C7-C681-B156-B80A28FF12A1}"/>
              </a:ext>
            </a:extLst>
          </p:cNvPr>
          <p:cNvSpPr>
            <a:spLocks noGrp="1"/>
          </p:cNvSpPr>
          <p:nvPr>
            <p:ph sz="half" idx="1"/>
          </p:nvPr>
        </p:nvSpPr>
        <p:spPr>
          <a:xfrm>
            <a:off x="838200" y="3099250"/>
            <a:ext cx="5006009" cy="5006583"/>
          </a:xfrm>
        </p:spPr>
        <p:txBody>
          <a:bodyPr vert="horz" lIns="91440" tIns="45720" rIns="91440" bIns="45720" rtlCol="0" anchor="t">
            <a:noAutofit/>
          </a:bodyPr>
          <a:lstStyle/>
          <a:p>
            <a:pPr marL="0" indent="0">
              <a:buNone/>
            </a:pPr>
            <a:r>
              <a:rPr lang="nl-NL" b="1"/>
              <a:t>Waar gaat dit plan over?</a:t>
            </a:r>
            <a:br>
              <a:rPr lang="nl-NL" b="1"/>
            </a:br>
            <a:r>
              <a:rPr lang="nl-NL"/>
              <a:t>Het programma Utrechtse Fabriek voor Zorgtransformatie werkt aan passende zorg en betere samenwerking tussen huisartsen en ziekenhuizen in Midden-Nederland. RegiozorgNU, Sterkz.org, Unicum, het Diakonessenhuis, St. Antonius Ziekenhuis en het UMC Utrecht ontwikkelen tot eind 2027 acht tot tien transmurale zorgpaden. Het doel is zorg slimmer te organiseren, zodat patiënten sneller op de juiste plek terechtkomen en schaarse capaciteit beter wordt benut.</a:t>
            </a:r>
            <a:endParaRPr lang="en-US"/>
          </a:p>
          <a:p>
            <a:pPr marL="0" indent="0">
              <a:buNone/>
            </a:pPr>
            <a:r>
              <a:rPr lang="nl-NL" b="1"/>
              <a:t>Wat is het beoogde resultaat?</a:t>
            </a:r>
            <a:endParaRPr lang="en-US"/>
          </a:p>
          <a:p>
            <a:pPr marL="179705" indent="-179705">
              <a:buFont typeface="Arial"/>
              <a:buChar char="•"/>
            </a:pPr>
            <a:r>
              <a:rPr lang="nl-NL"/>
              <a:t>10 transmurale zorgpaden.</a:t>
            </a:r>
            <a:endParaRPr lang="en-US"/>
          </a:p>
          <a:p>
            <a:pPr marL="179705" indent="-179705">
              <a:buFont typeface="Arial"/>
              <a:buChar char="•"/>
            </a:pPr>
            <a:r>
              <a:rPr lang="nl-NL"/>
              <a:t>Per zorgpad ongeveer 4 deelprojecten en circa € 200.000 aan ruimte voor nieuwe zorg.</a:t>
            </a:r>
            <a:endParaRPr lang="en-US"/>
          </a:p>
          <a:p>
            <a:pPr marL="179705" indent="-179705">
              <a:buFont typeface="Arial"/>
              <a:buChar char="•"/>
            </a:pPr>
            <a:r>
              <a:rPr lang="nl-NL"/>
              <a:t>Minder ligdagen, eerste polibezoeken, herhaalconsulten en dagbehandelingen waar dat verantwoord is. </a:t>
            </a:r>
            <a:endParaRPr lang="en-US"/>
          </a:p>
          <a:p>
            <a:pPr marL="179705" indent="-179705">
              <a:buFont typeface="Arial"/>
              <a:buChar char="•"/>
            </a:pPr>
            <a:r>
              <a:rPr lang="nl-NL"/>
              <a:t>Ongeveer 40 concrete verbeteringen.</a:t>
            </a:r>
            <a:endParaRPr lang="en-US"/>
          </a:p>
          <a:p>
            <a:pPr marL="179705" indent="-179705">
              <a:buFont typeface="Arial"/>
              <a:buChar char="•"/>
            </a:pPr>
            <a:r>
              <a:rPr lang="nl-NL"/>
              <a:t>Implementatie binnen ongeveer 2,5 jaar.</a:t>
            </a:r>
            <a:endParaRPr lang="en-US"/>
          </a:p>
          <a:p>
            <a:pPr marL="179705" indent="-179705">
              <a:buFont typeface="Arial"/>
              <a:buChar char="•"/>
            </a:pPr>
            <a:r>
              <a:rPr lang="nl-NL"/>
              <a:t>Dat betekent: niet alleen nieuwe werkwijzen ontwikkelen, maar deze ook daadwerkelijk invoeren en borgen in de regio.</a:t>
            </a:r>
            <a:endParaRPr lang="en-US"/>
          </a:p>
          <a:p>
            <a:pPr marL="0" indent="0">
              <a:buNone/>
            </a:pPr>
            <a:endParaRPr lang="nl-NL"/>
          </a:p>
          <a:p>
            <a:pPr marL="0" indent="0">
              <a:buNone/>
            </a:pPr>
            <a:endParaRPr lang="nl-NL"/>
          </a:p>
        </p:txBody>
      </p:sp>
      <p:graphicFrame>
        <p:nvGraphicFramePr>
          <p:cNvPr id="6" name="Tabel 5">
            <a:extLst>
              <a:ext uri="{FF2B5EF4-FFF2-40B4-BE49-F238E27FC236}">
                <a16:creationId xmlns:a16="http://schemas.microsoft.com/office/drawing/2014/main" id="{1441732A-9390-275C-2AB1-F66CEADF4631}"/>
              </a:ext>
            </a:extLst>
          </p:cNvPr>
          <p:cNvGraphicFramePr>
            <a:graphicFrameLocks noGrp="1"/>
          </p:cNvGraphicFramePr>
          <p:nvPr>
            <p:extLst>
              <p:ext uri="{D42A27DB-BD31-4B8C-83A1-F6EECF244321}">
                <p14:modId xmlns:p14="http://schemas.microsoft.com/office/powerpoint/2010/main" val="225864557"/>
              </p:ext>
            </p:extLst>
          </p:nvPr>
        </p:nvGraphicFramePr>
        <p:xfrm>
          <a:off x="838199" y="1366838"/>
          <a:ext cx="10515600" cy="146304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De Utrechtse Fabriek voor Zorgtransformaties</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UNICUM, HUS en RegiozorgNU, Antonius Ziekenhuis, Diakonessenhuis, UMCU</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Huisartsen, medisch specialisten en eerstelijnszorgverleners</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buNone/>
                      </a:pPr>
                      <a:r>
                        <a:rPr lang="nl-NL" sz="1200">
                          <a:effectLst/>
                          <a:latin typeface="Aptos"/>
                          <a:cs typeface="Calibri"/>
                        </a:rPr>
                        <a:t>Loopt</a:t>
                      </a:r>
                      <a:endParaRPr lang="en-US"/>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IZA – TP ingediend</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C30D497A-5254-D534-B269-53CA86106EAF}"/>
              </a:ext>
            </a:extLst>
          </p:cNvPr>
          <p:cNvSpPr>
            <a:spLocks noGrp="1"/>
          </p:cNvSpPr>
          <p:nvPr>
            <p:ph sz="half" idx="2"/>
          </p:nvPr>
        </p:nvSpPr>
        <p:spPr>
          <a:xfrm>
            <a:off x="6347790" y="3099250"/>
            <a:ext cx="5006010" cy="5006584"/>
          </a:xfrm>
        </p:spPr>
        <p:txBody>
          <a:bodyPr vert="horz" lIns="91440" tIns="45720" rIns="91440" bIns="45720" rtlCol="0" anchor="t">
            <a:noAutofit/>
          </a:bodyPr>
          <a:lstStyle/>
          <a:p>
            <a:pPr marL="0" indent="0">
              <a:buNone/>
            </a:pPr>
            <a:r>
              <a:rPr lang="nl-NL" b="1"/>
              <a:t>Wat vraagt dit van wie?</a:t>
            </a:r>
            <a:br>
              <a:rPr lang="nl-NL" b="1"/>
            </a:br>
            <a:r>
              <a:rPr lang="nl-NL"/>
              <a:t>Alle huisartsenpraktijken krijgen de komende tijd te maken met</a:t>
            </a:r>
            <a:r>
              <a:rPr lang="nl-NL" b="1"/>
              <a:t> </a:t>
            </a:r>
            <a:r>
              <a:rPr lang="nl-NL"/>
              <a:t>nieuwe transmurale werkafspraken. Niet alle veranderingen worden tegelijk ingevoerd; per zorgpad wordt bekeken welke praktijken wanneer betrokken zijn. Afhankelijk van de fase van een zorgpad kan gevraagd worden om: </a:t>
            </a:r>
            <a:endParaRPr lang="en-US"/>
          </a:p>
          <a:p>
            <a:pPr marL="179705" indent="-179705">
              <a:buFont typeface="Arial"/>
              <a:buChar char="•"/>
            </a:pPr>
            <a:r>
              <a:rPr lang="nl-NL"/>
              <a:t>Mee te denken over de inrichting van een nieuwe werkwijze;</a:t>
            </a:r>
            <a:endParaRPr lang="en-US"/>
          </a:p>
          <a:p>
            <a:pPr marL="179705" indent="-179705">
              <a:buFont typeface="Arial"/>
              <a:buChar char="•"/>
            </a:pPr>
            <a:r>
              <a:rPr lang="nl-NL"/>
              <a:t>Deel te nemen aan een pilot of implementatie;</a:t>
            </a:r>
            <a:endParaRPr lang="en-US"/>
          </a:p>
          <a:p>
            <a:pPr marL="179705" indent="-179705">
              <a:buFont typeface="Arial"/>
              <a:buChar char="•"/>
            </a:pPr>
            <a:r>
              <a:rPr lang="nl-NL"/>
              <a:t>Regionale werkafspraken toe te passen;</a:t>
            </a:r>
            <a:endParaRPr lang="en-US"/>
          </a:p>
          <a:p>
            <a:pPr marL="179705" indent="-179705">
              <a:buFont typeface="Arial"/>
              <a:buChar char="•"/>
            </a:pPr>
            <a:r>
              <a:rPr lang="nl-NL"/>
              <a:t>Ervaringen en knelpunten terug te koppelen;</a:t>
            </a:r>
            <a:endParaRPr lang="en-US"/>
          </a:p>
          <a:p>
            <a:pPr marL="179705" indent="-179705">
              <a:buFont typeface="Arial"/>
              <a:buChar char="•"/>
            </a:pPr>
            <a:r>
              <a:rPr lang="nl-NL"/>
              <a:t>Waar nodig gegevens aan te leveren om de effecten te monitoren.</a:t>
            </a:r>
            <a:endParaRPr lang="en-US"/>
          </a:p>
          <a:p>
            <a:pPr marL="0" indent="0">
              <a:buNone/>
            </a:pPr>
            <a:r>
              <a:rPr lang="nl-NL"/>
              <a:t>Praktische uitvoerbaarheid in de huisartsenpraktijk is een belangrijk uitgangspunt. Daarom worden huisartsen en andere eerstelijns-partners betrokken bij de ontwikkeling, implementatie en evaluatie van de zorgpaden. Unicum informeert praktijken tijdig over veranderingen, organiseert de regionale afstemming en ondersteunt de implementatie van nieuwe werkwijzen. </a:t>
            </a:r>
            <a:endParaRPr lang="en-US"/>
          </a:p>
          <a:p>
            <a:pPr marL="0" indent="0">
              <a:buNone/>
            </a:pPr>
            <a:r>
              <a:rPr lang="nl-NL" b="1"/>
              <a:t>Wat is de actuele status?</a:t>
            </a:r>
            <a:br>
              <a:rPr lang="nl-NL" b="1"/>
            </a:br>
            <a:r>
              <a:rPr lang="nl-NL"/>
              <a:t>Dit plan in in het najaar van 2025 gestart.</a:t>
            </a:r>
            <a:endParaRPr lang="en-US"/>
          </a:p>
          <a:p>
            <a:pPr marL="0" indent="0">
              <a:buNone/>
            </a:pPr>
            <a:r>
              <a:rPr lang="nl-NL"/>
              <a:t>Meer informatie vind je </a:t>
            </a:r>
            <a:r>
              <a:rPr lang="nl-NL">
                <a:hlinkClick r:id="rId2"/>
              </a:rPr>
              <a:t>hier</a:t>
            </a:r>
            <a:endParaRPr lang="nl-NL"/>
          </a:p>
          <a:p>
            <a:pPr marL="0" indent="0">
              <a:buNone/>
            </a:pPr>
            <a:endParaRPr lang="nl-NL"/>
          </a:p>
        </p:txBody>
      </p:sp>
    </p:spTree>
    <p:extLst>
      <p:ext uri="{BB962C8B-B14F-4D97-AF65-F5344CB8AC3E}">
        <p14:creationId xmlns:p14="http://schemas.microsoft.com/office/powerpoint/2010/main" val="320655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ABE67-DB72-B2F8-A7CD-DD394C03FB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8F5008-2108-35A3-F8BE-E089DF2D937F}"/>
              </a:ext>
            </a:extLst>
          </p:cNvPr>
          <p:cNvSpPr>
            <a:spLocks noGrp="1"/>
          </p:cNvSpPr>
          <p:nvPr>
            <p:ph type="title"/>
          </p:nvPr>
        </p:nvSpPr>
        <p:spPr/>
        <p:txBody>
          <a:bodyPr>
            <a:noAutofit/>
          </a:bodyPr>
          <a:lstStyle/>
          <a:p>
            <a:r>
              <a:rPr lang="nl-NL"/>
              <a:t>Netwerk Mentale Gezondheid</a:t>
            </a:r>
          </a:p>
        </p:txBody>
      </p:sp>
      <p:sp>
        <p:nvSpPr>
          <p:cNvPr id="9" name="Tijdelijke aanduiding voor inhoud 8">
            <a:extLst>
              <a:ext uri="{FF2B5EF4-FFF2-40B4-BE49-F238E27FC236}">
                <a16:creationId xmlns:a16="http://schemas.microsoft.com/office/drawing/2014/main" id="{C7A0D8AC-4229-BC33-9777-9B0C090C94A0}"/>
              </a:ext>
            </a:extLst>
          </p:cNvPr>
          <p:cNvSpPr>
            <a:spLocks noGrp="1"/>
          </p:cNvSpPr>
          <p:nvPr>
            <p:ph sz="half" idx="1"/>
          </p:nvPr>
        </p:nvSpPr>
        <p:spPr>
          <a:xfrm>
            <a:off x="838200" y="3120268"/>
            <a:ext cx="5247913" cy="4804283"/>
          </a:xfrm>
        </p:spPr>
        <p:txBody>
          <a:bodyPr vert="horz" lIns="91440" tIns="45720" rIns="91440" bIns="45720" rtlCol="0" anchor="t">
            <a:noAutofit/>
          </a:bodyPr>
          <a:lstStyle/>
          <a:p>
            <a:pPr marL="0" indent="0">
              <a:buNone/>
            </a:pPr>
            <a:r>
              <a:rPr lang="nl-NL" sz="1200" b="1"/>
              <a:t>Waar gaat dit plan over?</a:t>
            </a:r>
            <a:br>
              <a:rPr lang="nl-NL" sz="1200" b="1"/>
            </a:br>
            <a:r>
              <a:rPr lang="nl-NL" sz="1200"/>
              <a:t>Dit plan richt zich op een duurzaam samenwerkingsverband tussen het sociaal domein, de huisartsenzorg en de geestelijke gezondheidszorg (GGZ) in de regio Midden-Nederland. Het gaat over een beweging naar mentale gezondheid en welbevinden, waarbij het eigen vermogen van inwoners om met uitdagingen om te gaan centraal staat. In plaats van direct te focussen op diagnoses, verkennen professionals uit verschillende domeinen samen met de inwoner en hun naasten welke ondersteuning echt past. Deze integrale aanpak organiseert zorg en ondersteuning zo dicht mogelijk in de eigen leefomgeving van de inwoner.</a:t>
            </a:r>
            <a:endParaRPr lang="en-US" sz="1200"/>
          </a:p>
          <a:p>
            <a:pPr marL="0" indent="0">
              <a:buNone/>
            </a:pPr>
            <a:r>
              <a:rPr lang="nl-NL" sz="1200" b="1"/>
              <a:t>Wat is het beoogde resultaat?</a:t>
            </a:r>
            <a:endParaRPr lang="en-US" sz="1200"/>
          </a:p>
          <a:p>
            <a:pPr marL="179705" indent="-179705">
              <a:buFont typeface="Arial"/>
              <a:buChar char="•"/>
            </a:pPr>
            <a:r>
              <a:rPr lang="nl-NL" sz="1200"/>
              <a:t>In 2028 heeft elke inwoner in de regio binnen vier weken toegang tot passende zorg of ondersteuning. </a:t>
            </a:r>
            <a:endParaRPr lang="en-US" sz="1200"/>
          </a:p>
          <a:p>
            <a:pPr marL="179705" indent="-179705">
              <a:buFont typeface="Arial"/>
              <a:buChar char="•"/>
            </a:pPr>
            <a:r>
              <a:rPr lang="nl-NL" sz="1200"/>
              <a:t>Er is een sluitend netwerk gerealiseerd waarin formele en informele zorgpartijen gelijkwaardig samenwerken aan herstel. </a:t>
            </a:r>
            <a:endParaRPr lang="en-US" sz="1200"/>
          </a:p>
          <a:p>
            <a:pPr marL="179705" indent="-179705">
              <a:buFont typeface="Arial"/>
              <a:buChar char="•"/>
            </a:pPr>
            <a:r>
              <a:rPr lang="nl-NL" sz="1200"/>
              <a:t>De instroom naar de gespecialiseerde GGZ wordt verlaagd door de inzet van verkennende gesprekken en betere toeleiding naar het sociaal domein. </a:t>
            </a:r>
            <a:endParaRPr lang="en-US" sz="1200"/>
          </a:p>
          <a:p>
            <a:pPr marL="179705" indent="-179705">
              <a:buFont typeface="Arial"/>
              <a:buChar char="•"/>
            </a:pPr>
            <a:r>
              <a:rPr lang="nl-NL" sz="1200"/>
              <a:t>Door vroege interventie en preventie, zoals bij risicogroepen (KOPP/KOV), wordt verergering van klachten voorkomen.</a:t>
            </a:r>
            <a:endParaRPr lang="en-US" sz="1200"/>
          </a:p>
          <a:p>
            <a:pPr marL="179705" indent="-179705">
              <a:buFont typeface="Arial"/>
              <a:buChar char="•"/>
            </a:pPr>
            <a:r>
              <a:rPr lang="nl-NL" sz="1200"/>
              <a:t>Wachttijden worden verkort door een beter inzicht in en optimaal gebruik van de beschikbare regionale capaciteit. </a:t>
            </a:r>
            <a:endParaRPr lang="en-US" sz="1200"/>
          </a:p>
          <a:p>
            <a:pPr marL="179705" indent="-179705">
              <a:buFont typeface="Arial"/>
              <a:buChar char="•"/>
            </a:pPr>
            <a:r>
              <a:rPr lang="nl-NL" sz="1200"/>
              <a:t>Inwoners ervaren meer eigen regie over hun leven doordat de focus verschuift van ziekte naar welbevinden en Positieve Gezondheid. </a:t>
            </a:r>
            <a:endParaRPr lang="en-US" sz="1200"/>
          </a:p>
          <a:p>
            <a:pPr marL="0" indent="0">
              <a:buNone/>
            </a:pPr>
            <a:endParaRPr lang="nl-NL" sz="1200"/>
          </a:p>
        </p:txBody>
      </p:sp>
      <p:graphicFrame>
        <p:nvGraphicFramePr>
          <p:cNvPr id="6" name="Tabel 5">
            <a:extLst>
              <a:ext uri="{FF2B5EF4-FFF2-40B4-BE49-F238E27FC236}">
                <a16:creationId xmlns:a16="http://schemas.microsoft.com/office/drawing/2014/main" id="{D9F82FF5-568B-BAB9-E035-9103A90153D3}"/>
              </a:ext>
            </a:extLst>
          </p:cNvPr>
          <p:cNvGraphicFramePr>
            <a:graphicFrameLocks noGrp="1"/>
          </p:cNvGraphicFramePr>
          <p:nvPr>
            <p:extLst>
              <p:ext uri="{D42A27DB-BD31-4B8C-83A1-F6EECF244321}">
                <p14:modId xmlns:p14="http://schemas.microsoft.com/office/powerpoint/2010/main" val="1748331341"/>
              </p:ext>
            </p:extLst>
          </p:nvPr>
        </p:nvGraphicFramePr>
        <p:xfrm>
          <a:off x="838199" y="1366838"/>
          <a:ext cx="10515600" cy="164592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Netwerk Mentale Gezondheid</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Altrecht</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Huisartsenzorg, sociaal domein, GGZ en verslavingshulp, steunpunten, peer support en ervaringsdeskundigheid</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lgn="l">
                        <a:lnSpc>
                          <a:spcPct val="100000"/>
                        </a:lnSpc>
                        <a:spcBef>
                          <a:spcPts val="0"/>
                        </a:spcBef>
                        <a:spcAft>
                          <a:spcPts val="0"/>
                        </a:spcAft>
                        <a:buNone/>
                      </a:pPr>
                      <a:r>
                        <a:rPr lang="nl-NL" sz="1200" b="0" i="0" u="none" strike="noStrike" noProof="0">
                          <a:solidFill>
                            <a:srgbClr val="000000"/>
                          </a:solidFill>
                          <a:effectLst/>
                          <a:latin typeface="Aptos"/>
                          <a:ea typeface="Aptos" panose="020B0004020202020204" pitchFamily="34" charset="0"/>
                          <a:cs typeface="Calibri"/>
                        </a:rPr>
                        <a:t>Loopt</a:t>
                      </a:r>
                      <a:endParaRPr lang="nl-NL" sz="1200" b="0" i="0" u="none" strike="noStrike" noProof="0">
                        <a:solidFill>
                          <a:srgbClr val="000000"/>
                        </a:solidFill>
                        <a:effectLst/>
                        <a:latin typeface="Aptos"/>
                        <a:ea typeface="Aptos" panose="020B0004020202020204" pitchFamily="34" charset="0"/>
                        <a:cs typeface="Calibri" panose="020F0502020204030204" pitchFamily="34" charset="0"/>
                      </a:endParaRPr>
                    </a:p>
                    <a:p>
                      <a:pPr lvl="0">
                        <a:buNone/>
                      </a:pPr>
                      <a:endParaRPr lang="nl-NL" sz="1200">
                        <a:effectLst/>
                        <a:latin typeface="Aptos"/>
                        <a:ea typeface="Aptos" panose="020B0004020202020204" pitchFamily="34" charset="0"/>
                        <a:cs typeface="Calibri"/>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IZA – TP</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4080CE6E-DC3D-63D0-AEB6-3D5C25D18C71}"/>
              </a:ext>
            </a:extLst>
          </p:cNvPr>
          <p:cNvSpPr>
            <a:spLocks noGrp="1"/>
          </p:cNvSpPr>
          <p:nvPr>
            <p:ph sz="half" idx="2"/>
          </p:nvPr>
        </p:nvSpPr>
        <p:spPr>
          <a:xfrm>
            <a:off x="6456647" y="3120268"/>
            <a:ext cx="4897153" cy="4804284"/>
          </a:xfrm>
        </p:spPr>
        <p:txBody>
          <a:bodyPr vert="horz" lIns="91440" tIns="45720" rIns="91440" bIns="45720" rtlCol="0" anchor="t">
            <a:noAutofit/>
          </a:bodyPr>
          <a:lstStyle/>
          <a:p>
            <a:pPr marL="179705" indent="-179705">
              <a:buFont typeface="Arial"/>
              <a:buChar char="•"/>
            </a:pPr>
            <a:r>
              <a:rPr lang="nl-NL" sz="1200"/>
              <a:t>Er is een dekkend aanbod van laagdrempelige steunpunten en peer support, met in elke </a:t>
            </a:r>
            <a:r>
              <a:rPr lang="nl-NL" sz="1200" err="1"/>
              <a:t>subregio</a:t>
            </a:r>
            <a:r>
              <a:rPr lang="nl-NL" sz="1200"/>
              <a:t> minimaal één herstelacademie. </a:t>
            </a:r>
            <a:endParaRPr lang="en-US" sz="1200"/>
          </a:p>
          <a:p>
            <a:pPr marL="179705" indent="-179705">
              <a:buFont typeface="Arial"/>
              <a:buChar char="•"/>
            </a:pPr>
            <a:r>
              <a:rPr lang="nl-NL" sz="1200"/>
              <a:t>Digitale zelfhulp en online consultaties zijn volledig geïntegreerd, waardoor ondersteuning makkelijker vindbaar en toegankelijk is. </a:t>
            </a:r>
            <a:endParaRPr lang="en-US" sz="1200"/>
          </a:p>
          <a:p>
            <a:pPr marL="179705" indent="-179705">
              <a:buFont typeface="Arial"/>
              <a:buChar char="•"/>
            </a:pPr>
            <a:r>
              <a:rPr lang="nl-NL" sz="1200"/>
              <a:t>De samenwerking tussen professionals is versterkt door structurele consultatiemogelijkheden tussen de GGZ, huisartsen en het sociaal domein.</a:t>
            </a:r>
          </a:p>
          <a:p>
            <a:pPr marL="0" indent="0">
              <a:buNone/>
            </a:pPr>
            <a:r>
              <a:rPr lang="nl-NL" sz="1200" b="1"/>
              <a:t>Wat vraagt dit van wie?</a:t>
            </a:r>
            <a:br>
              <a:rPr lang="nl-NL" sz="1200" b="1"/>
            </a:br>
            <a:r>
              <a:rPr lang="nl-NL" sz="1200"/>
              <a:t>Dit vraagt een nauwe samenwerking, een gezamenlijke</a:t>
            </a:r>
            <a:r>
              <a:rPr lang="nl-NL" sz="1200" b="1"/>
              <a:t> </a:t>
            </a:r>
            <a:r>
              <a:rPr lang="nl-NL" sz="1200" err="1"/>
              <a:t>verantwoor-delijkheid</a:t>
            </a:r>
            <a:r>
              <a:rPr lang="nl-NL" sz="1200"/>
              <a:t>, inzet en vertrouwen van: </a:t>
            </a:r>
            <a:endParaRPr lang="en-US" sz="1200"/>
          </a:p>
          <a:p>
            <a:pPr marL="179705" indent="-179705">
              <a:lnSpc>
                <a:spcPts val="800"/>
              </a:lnSpc>
              <a:buFont typeface="Arial"/>
            </a:pPr>
            <a:r>
              <a:rPr lang="nl-NL" sz="1200"/>
              <a:t>Huisartsenzorg</a:t>
            </a:r>
            <a:endParaRPr lang="en-US" sz="1200"/>
          </a:p>
          <a:p>
            <a:pPr marL="179705" indent="-179705">
              <a:lnSpc>
                <a:spcPts val="800"/>
              </a:lnSpc>
              <a:buFont typeface="Arial"/>
            </a:pPr>
            <a:r>
              <a:rPr lang="nl-NL" sz="1200"/>
              <a:t>Sociaal domein</a:t>
            </a:r>
            <a:endParaRPr lang="en-US" sz="1200"/>
          </a:p>
          <a:p>
            <a:pPr marL="179705" indent="-179705">
              <a:lnSpc>
                <a:spcPts val="800"/>
              </a:lnSpc>
              <a:buFont typeface="Arial"/>
            </a:pPr>
            <a:r>
              <a:rPr lang="nl-NL" sz="1200"/>
              <a:t>GGZ en verslavingshulp</a:t>
            </a:r>
            <a:endParaRPr lang="en-US" sz="1200"/>
          </a:p>
          <a:p>
            <a:pPr marL="179705" indent="-179705">
              <a:lnSpc>
                <a:spcPts val="800"/>
              </a:lnSpc>
              <a:buFont typeface="Arial"/>
            </a:pPr>
            <a:r>
              <a:rPr lang="nl-NL" sz="1200"/>
              <a:t>Steunpunten, peer support en ervaringsdeskundigheid</a:t>
            </a:r>
            <a:endParaRPr lang="en-US" sz="1200"/>
          </a:p>
          <a:p>
            <a:pPr marL="0" indent="0">
              <a:buNone/>
            </a:pPr>
            <a:br>
              <a:rPr lang="en-US" sz="1200"/>
            </a:br>
            <a:r>
              <a:rPr lang="nl-NL" sz="1200" b="1"/>
              <a:t>Wat is de actuele status?</a:t>
            </a:r>
            <a:br>
              <a:rPr lang="nl-NL" sz="1200" b="1"/>
            </a:br>
            <a:r>
              <a:rPr lang="nl-NL" sz="1200"/>
              <a:t>Het Netwerk Mentale Gezondheid  is inmiddels gestart in Lekstroom met als onderdeel een netwerk van GGZ-instellingen. In vier van de vijf gemeenten zijn we gestart met verkennende gesprekken. Met het domein overstijgende casuïstiek is gestart samen met regio Lekstroom en er is uitbreiding van laagdrempelige steunpunten in de regio. Preventiegroepen worden verder uitgebreid en de uitbreiding van consultatie voor sociaal domein en huisartsen is inmiddels gestart. Meer informatie vind je </a:t>
            </a:r>
            <a:r>
              <a:rPr lang="nl-NL" sz="1200">
                <a:hlinkClick r:id="rId2"/>
              </a:rPr>
              <a:t>hier</a:t>
            </a:r>
            <a:r>
              <a:rPr lang="nl-NL" sz="1200"/>
              <a:t>.</a:t>
            </a:r>
            <a:endParaRPr lang="en-US" sz="1200"/>
          </a:p>
          <a:p>
            <a:pPr marL="0" indent="0">
              <a:buNone/>
            </a:pPr>
            <a:endParaRPr lang="en-US" sz="1200"/>
          </a:p>
          <a:p>
            <a:pPr marL="0" indent="0">
              <a:buNone/>
            </a:pPr>
            <a:endParaRPr lang="nl-NL"/>
          </a:p>
        </p:txBody>
      </p:sp>
    </p:spTree>
    <p:extLst>
      <p:ext uri="{BB962C8B-B14F-4D97-AF65-F5344CB8AC3E}">
        <p14:creationId xmlns:p14="http://schemas.microsoft.com/office/powerpoint/2010/main" val="1608121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A728C-289B-2485-4B1E-8740D84F7F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392E909-D64C-1344-C561-1D0B06236FE1}"/>
              </a:ext>
            </a:extLst>
          </p:cNvPr>
          <p:cNvSpPr>
            <a:spLocks noGrp="1"/>
          </p:cNvSpPr>
          <p:nvPr>
            <p:ph type="title"/>
          </p:nvPr>
        </p:nvSpPr>
        <p:spPr/>
        <p:txBody>
          <a:bodyPr>
            <a:noAutofit/>
          </a:bodyPr>
          <a:lstStyle/>
          <a:p>
            <a:r>
              <a:rPr lang="nl-NL"/>
              <a:t>Reablement</a:t>
            </a:r>
          </a:p>
        </p:txBody>
      </p:sp>
      <p:sp>
        <p:nvSpPr>
          <p:cNvPr id="9" name="Tijdelijke aanduiding voor inhoud 8">
            <a:extLst>
              <a:ext uri="{FF2B5EF4-FFF2-40B4-BE49-F238E27FC236}">
                <a16:creationId xmlns:a16="http://schemas.microsoft.com/office/drawing/2014/main" id="{ECBDD316-D8FE-6F17-40ED-F1227553D721}"/>
              </a:ext>
            </a:extLst>
          </p:cNvPr>
          <p:cNvSpPr>
            <a:spLocks noGrp="1"/>
          </p:cNvSpPr>
          <p:nvPr>
            <p:ph sz="half" idx="1"/>
          </p:nvPr>
        </p:nvSpPr>
        <p:spPr>
          <a:xfrm>
            <a:off x="838200" y="3495759"/>
            <a:ext cx="5006009" cy="4610074"/>
          </a:xfrm>
        </p:spPr>
        <p:txBody>
          <a:bodyPr vert="horz" lIns="91440" tIns="45720" rIns="91440" bIns="45720" rtlCol="0" anchor="t">
            <a:noAutofit/>
          </a:bodyPr>
          <a:lstStyle/>
          <a:p>
            <a:pPr marL="0" indent="0">
              <a:buNone/>
            </a:pPr>
            <a:r>
              <a:rPr lang="nl-NL" sz="1250" b="1"/>
              <a:t>Waar gaat dit plan over?</a:t>
            </a:r>
            <a:br>
              <a:rPr lang="nl-NL" sz="1250" b="1"/>
            </a:br>
            <a:r>
              <a:rPr lang="nl-NL" sz="1250" err="1"/>
              <a:t>Reablement</a:t>
            </a:r>
            <a:r>
              <a:rPr lang="nl-NL" sz="1250"/>
              <a:t> gaat over het helpen van inwoners om hun zelfstandigheid en dagelijkse vaardigheden zoveel als mogelijk te behouden of te herwinnen. Dit sluit aan bij het gedachtegoed achter Positieve gezondheid. Het doel is om inwoners te ondersteunen bij het zo lang mogelijk zelfstandig kunnen blijven functioneren onafhankelijk van waar ze wonen of verblijven. Om dit te realiseren is het van belang dat alle betrokkenen, inwoners en professionals, weten wat dit betekent. </a:t>
            </a:r>
          </a:p>
          <a:p>
            <a:pPr marL="0" indent="0">
              <a:buNone/>
            </a:pPr>
            <a:r>
              <a:rPr lang="nl-NL" sz="1250"/>
              <a:t>De denkwijze is niet nieuw, maar wordt versterkt wanneer de hele keten hierin gelijk communiceert en handelt. </a:t>
            </a:r>
          </a:p>
          <a:p>
            <a:pPr marL="0" indent="0">
              <a:buNone/>
            </a:pPr>
            <a:br>
              <a:rPr lang="nl-NL" sz="1250"/>
            </a:br>
            <a:r>
              <a:rPr lang="nl-NL" sz="1250" b="1"/>
              <a:t>Wat is het beoogde resultaat?</a:t>
            </a:r>
            <a:br>
              <a:rPr lang="nl-NL" sz="1250" b="1"/>
            </a:br>
            <a:r>
              <a:rPr lang="nl-NL" sz="1250"/>
              <a:t>Het doel is om inwoners te ondersteunen bij het zo lang mogelijk de eigen regie te houden, en het zelfstandig kunnen blijven functioneren, thuis of in hun eigen omgeving. Dat kan zelf, met hulp van anderen of met inzet van zorgtechnologie. Indien volledig zelfstandig thuis wonen niet meer mogelijk is, bieden we passende ondersteuning.  </a:t>
            </a:r>
            <a:br>
              <a:rPr lang="nl-NL" sz="1250"/>
            </a:br>
            <a:endParaRPr lang="nl-NL" sz="1250"/>
          </a:p>
          <a:p>
            <a:pPr marL="0" indent="0">
              <a:buNone/>
            </a:pPr>
            <a:r>
              <a:rPr lang="nl-NL" sz="1250" b="1"/>
              <a:t>Wat vraagt dit van wie?</a:t>
            </a:r>
            <a:br>
              <a:rPr lang="nl-NL" sz="1250" b="1"/>
            </a:br>
            <a:r>
              <a:rPr lang="nl-NL" sz="1250"/>
              <a:t>Kern is dat alle betrokkenen, zowel cliënt en netwerk, als zorg en</a:t>
            </a:r>
            <a:r>
              <a:rPr lang="nl-NL" sz="1250" b="1"/>
              <a:t> </a:t>
            </a:r>
            <a:r>
              <a:rPr lang="nl-NL" sz="1250"/>
              <a:t>ondersteuning, samen kijken naar de best passende zorg en/of ondersteuning voor cliënt. Dit wordt vervolgens zo dichtbij als mogelijk ingezet: zelf waar dat kan, hulp waar nodig en zorg waar noodzakelijk. </a:t>
            </a:r>
          </a:p>
          <a:p>
            <a:pPr marL="0" indent="0">
              <a:buNone/>
            </a:pPr>
            <a:br>
              <a:rPr lang="nl-NL"/>
            </a:br>
            <a:endParaRPr lang="nl-NL" sz="1250"/>
          </a:p>
          <a:p>
            <a:pPr marL="0" indent="0">
              <a:buNone/>
            </a:pPr>
            <a:endParaRPr lang="nl-NL" sz="1250"/>
          </a:p>
        </p:txBody>
      </p:sp>
      <p:graphicFrame>
        <p:nvGraphicFramePr>
          <p:cNvPr id="6" name="Tabel 5">
            <a:extLst>
              <a:ext uri="{FF2B5EF4-FFF2-40B4-BE49-F238E27FC236}">
                <a16:creationId xmlns:a16="http://schemas.microsoft.com/office/drawing/2014/main" id="{ADD7C633-C595-01A0-C5AC-BCF545275AF2}"/>
              </a:ext>
            </a:extLst>
          </p:cNvPr>
          <p:cNvGraphicFramePr>
            <a:graphicFrameLocks noGrp="1"/>
          </p:cNvGraphicFramePr>
          <p:nvPr>
            <p:extLst>
              <p:ext uri="{D42A27DB-BD31-4B8C-83A1-F6EECF244321}">
                <p14:modId xmlns:p14="http://schemas.microsoft.com/office/powerpoint/2010/main" val="2069454474"/>
              </p:ext>
            </p:extLst>
          </p:nvPr>
        </p:nvGraphicFramePr>
        <p:xfrm>
          <a:off x="838199" y="1366838"/>
          <a:ext cx="10515600" cy="182880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a:ea typeface="Aptos" panose="020B0004020202020204" pitchFamily="34" charset="0"/>
                          <a:cs typeface="Aptos" panose="020B0004020202020204" pitchFamily="34" charset="0"/>
                        </a:rPr>
                        <a:t>Project/plan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Trekker</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Betrokken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Status</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Financiering</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err="1">
                          <a:effectLst/>
                          <a:latin typeface="Aptos"/>
                          <a:ea typeface="Aptos" panose="020B0004020202020204" pitchFamily="34" charset="0"/>
                          <a:cs typeface="Aptos" panose="020B0004020202020204" pitchFamily="34" charset="0"/>
                        </a:rPr>
                        <a:t>Reablement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VVT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Burgerinitiatieven, sociaal domein, waaronder, wijkverpleging, huisartsen, verpleeg- en verzorgingshuizen, ziekenhuizen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Wordt uitgewerkt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Wordt uitgewerkt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49BD5034-4726-A93A-5132-6C8C380543F5}"/>
              </a:ext>
            </a:extLst>
          </p:cNvPr>
          <p:cNvSpPr>
            <a:spLocks noGrp="1"/>
          </p:cNvSpPr>
          <p:nvPr>
            <p:ph sz="half" idx="2"/>
          </p:nvPr>
        </p:nvSpPr>
        <p:spPr>
          <a:xfrm>
            <a:off x="6347790" y="3495758"/>
            <a:ext cx="5006010" cy="4610075"/>
          </a:xfrm>
        </p:spPr>
        <p:txBody>
          <a:bodyPr vert="horz" lIns="91440" tIns="45720" rIns="91440" bIns="45720" rtlCol="0" anchor="t">
            <a:noAutofit/>
          </a:bodyPr>
          <a:lstStyle/>
          <a:p>
            <a:pPr marL="0" indent="0">
              <a:buNone/>
            </a:pPr>
            <a:r>
              <a:rPr lang="nl-NL" sz="1250" b="1"/>
              <a:t>Wat is de actuele status?</a:t>
            </a:r>
            <a:br>
              <a:rPr lang="nl-NL" sz="1250" b="1"/>
            </a:br>
            <a:r>
              <a:rPr lang="nl-NL" sz="1250"/>
              <a:t>In Lekstroom werken verschillende partijen al aan de beweging naar </a:t>
            </a:r>
            <a:r>
              <a:rPr lang="nl-NL" sz="1250" err="1"/>
              <a:t>Reablement</a:t>
            </a:r>
            <a:r>
              <a:rPr lang="nl-NL" sz="1250"/>
              <a:t>. Zo biedt Unicum scholing aan de huisartsen aan en zijn VVT-organisaties binnen hun eigen organisatie en in de praktijk bezig met de verdere ontwikkeling en toepassing ervan.</a:t>
            </a:r>
            <a:br>
              <a:rPr lang="nl-NL" sz="1250"/>
            </a:br>
            <a:r>
              <a:rPr lang="nl-NL" sz="1250"/>
              <a:t> </a:t>
            </a:r>
            <a:br>
              <a:rPr lang="nl-NL" sz="1250"/>
            </a:br>
            <a:r>
              <a:rPr lang="nl-NL" sz="1250"/>
              <a:t>We bieden Lokale Samenwerkingsverbanden (</a:t>
            </a:r>
            <a:r>
              <a:rPr lang="nl-NL" sz="1250" err="1"/>
              <a:t>LSV’s</a:t>
            </a:r>
            <a:r>
              <a:rPr lang="nl-NL" sz="1250"/>
              <a:t>) en andere samenwerkingsverbanden de mogelijkheid om, naar behoefte, een begeleide werksessie te organiseren. Het doel is partijen uit eerstelijnszorg, sociaal domein, welzijn en vrijwilligers samen verkennen hoe het werken vanuit de principes van </a:t>
            </a:r>
            <a:r>
              <a:rPr lang="nl-NL" sz="1250" err="1"/>
              <a:t>Reablement</a:t>
            </a:r>
            <a:r>
              <a:rPr lang="nl-NL" sz="1250"/>
              <a:t> lokaal verder kan worden vormgegeven.</a:t>
            </a:r>
            <a:br>
              <a:rPr lang="nl-NL" sz="1250"/>
            </a:br>
            <a:r>
              <a:rPr lang="nl-NL" sz="1250"/>
              <a:t> </a:t>
            </a:r>
            <a:br>
              <a:rPr lang="nl-NL" sz="1250"/>
            </a:br>
            <a:r>
              <a:rPr lang="nl-NL" sz="1250"/>
              <a:t>Daarnaast zetten we regionaal in op concrete ondersteuning van deze beweging, onder andere door de inzet van bewezen zorgtechnologie en gezamenlijk ontwikkelde klantreizen, zoals rond steunkousen, de oogdruppelbril en ADL. Deze aanpak wordt op de volgende pagina verder toegelicht.</a:t>
            </a:r>
            <a:br>
              <a:rPr lang="nl-NL" sz="1250"/>
            </a:br>
            <a:r>
              <a:rPr lang="nl-NL" sz="1250"/>
              <a:t> </a:t>
            </a:r>
            <a:br>
              <a:rPr lang="nl-NL" sz="1250"/>
            </a:br>
            <a:r>
              <a:rPr lang="nl-NL" sz="1250"/>
              <a:t>Partijen en professionals die actief willen bijdragen aan de verdere ontwikkeling van </a:t>
            </a:r>
            <a:r>
              <a:rPr lang="nl-NL" sz="1250" err="1"/>
              <a:t>Reablement</a:t>
            </a:r>
            <a:r>
              <a:rPr lang="nl-NL" sz="1250"/>
              <a:t> in Lekstroom kunnen zich hiervoor melden.</a:t>
            </a:r>
            <a:endParaRPr lang="en-US" sz="1250"/>
          </a:p>
          <a:p>
            <a:pPr marL="0" indent="0">
              <a:buNone/>
            </a:pPr>
            <a:endParaRPr lang="nl-NL" sz="1250" b="1"/>
          </a:p>
          <a:p>
            <a:pPr marL="0" indent="0">
              <a:buNone/>
            </a:pPr>
            <a:br>
              <a:rPr lang="nl-NL"/>
            </a:br>
            <a:endParaRPr lang="nl-NL" sz="1250"/>
          </a:p>
          <a:p>
            <a:pPr marL="0" indent="0">
              <a:buNone/>
            </a:pPr>
            <a:endParaRPr lang="nl-NL" sz="1250"/>
          </a:p>
          <a:p>
            <a:pPr marL="0" indent="0">
              <a:buNone/>
            </a:pPr>
            <a:endParaRPr lang="nl-NL" sz="1250"/>
          </a:p>
        </p:txBody>
      </p:sp>
    </p:spTree>
    <p:extLst>
      <p:ext uri="{BB962C8B-B14F-4D97-AF65-F5344CB8AC3E}">
        <p14:creationId xmlns:p14="http://schemas.microsoft.com/office/powerpoint/2010/main" val="606848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B95EF-FA04-41E5-333E-37A6D94743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D567DC0-74D6-EC52-D849-3BFBF3015A37}"/>
              </a:ext>
            </a:extLst>
          </p:cNvPr>
          <p:cNvSpPr>
            <a:spLocks noGrp="1"/>
          </p:cNvSpPr>
          <p:nvPr>
            <p:ph type="title"/>
          </p:nvPr>
        </p:nvSpPr>
        <p:spPr/>
        <p:txBody>
          <a:bodyPr>
            <a:noAutofit/>
          </a:bodyPr>
          <a:lstStyle/>
          <a:p>
            <a:r>
              <a:rPr lang="nl-NL"/>
              <a:t>Steunsystemen en gemeenschapskracht</a:t>
            </a:r>
          </a:p>
        </p:txBody>
      </p:sp>
      <p:sp>
        <p:nvSpPr>
          <p:cNvPr id="9" name="Tijdelijke aanduiding voor inhoud 8">
            <a:extLst>
              <a:ext uri="{FF2B5EF4-FFF2-40B4-BE49-F238E27FC236}">
                <a16:creationId xmlns:a16="http://schemas.microsoft.com/office/drawing/2014/main" id="{7CD0F2ED-40C8-C7D9-D647-8CFF55FB5981}"/>
              </a:ext>
            </a:extLst>
          </p:cNvPr>
          <p:cNvSpPr>
            <a:spLocks noGrp="1"/>
          </p:cNvSpPr>
          <p:nvPr>
            <p:ph sz="half" idx="1"/>
          </p:nvPr>
        </p:nvSpPr>
        <p:spPr>
          <a:xfrm>
            <a:off x="838200" y="2788495"/>
            <a:ext cx="5006009" cy="5136056"/>
          </a:xfrm>
        </p:spPr>
        <p:txBody>
          <a:bodyPr vert="horz" lIns="91440" tIns="45720" rIns="91440" bIns="45720" rtlCol="0" anchor="t">
            <a:noAutofit/>
          </a:bodyPr>
          <a:lstStyle/>
          <a:p>
            <a:pPr marL="0" indent="0" defTabSz="914400" eaLnBrk="0" fontAlgn="base" hangingPunct="0">
              <a:spcBef>
                <a:spcPct val="0"/>
              </a:spcBef>
              <a:spcAft>
                <a:spcPct val="0"/>
              </a:spcAft>
              <a:buNone/>
            </a:pPr>
            <a:r>
              <a:rPr lang="nl-NL" altLang="nl-NL" sz="1150" b="1"/>
              <a:t>Waar gaat dit plan over?</a:t>
            </a:r>
            <a:br>
              <a:rPr lang="nl-NL" altLang="nl-NL" sz="1150" b="1">
                <a:ea typeface="+mn-lt"/>
                <a:cs typeface="+mn-lt"/>
              </a:rPr>
            </a:br>
            <a:r>
              <a:rPr lang="nl-NL" sz="1150">
                <a:ea typeface="+mn-lt"/>
                <a:cs typeface="+mn-lt"/>
              </a:rPr>
              <a:t>Sinds 2021 werken ouderenzorgorganisaties in de regio aan de ontwikkeling van dorps- en wijkgerichte steunsystemen. Waar deze initiatieven aanvankelijk vooral vanuit individuele VVT-organisaties werden opgezet, is de beweging inmiddels doorontwikkeld naar een gelijkwaardige samenwerking tussen inwoners, welzijnsorganisaties, eerstelijnszorg, gemeenten en VVT-organisaties. </a:t>
            </a:r>
            <a:br>
              <a:rPr lang="nl-NL" sz="1150">
                <a:ea typeface="+mn-lt"/>
                <a:cs typeface="+mn-lt"/>
              </a:rPr>
            </a:br>
            <a:br>
              <a:rPr lang="nl-NL" sz="1150">
                <a:ea typeface="+mn-lt"/>
                <a:cs typeface="+mn-lt"/>
              </a:rPr>
            </a:br>
            <a:r>
              <a:rPr lang="nl-NL" sz="1150">
                <a:ea typeface="+mn-lt"/>
                <a:cs typeface="+mn-lt"/>
              </a:rPr>
              <a:t>Centraal staat niet langer de vraag hoe professionele organisaties een ondersteuningssysteem kunnen organiseren, maar hoe inwoners samen met lokale partners bouwen aan een sterke en betrokken gemeenschap. In zorgzame buurten kennen mensen elkaar, kijken zij naar elkaar om en weten zij elkaar te vinden wanneer ondersteuning nodig is. De kracht, kennis en initiatieven van inwoners vormen daarbij het vertrekpunt. Zorg- en welzijnsorganisaties, gemeenten en andere partners sluiten hierop aan en ondersteunen waar dat nodig is. De aanpak draagt bij aan het langer zelfstandig en prettig thuis wonen van ouderen, het versterken van sociale verbindingen en het voorkomen of uitstellen van professionele zorg. </a:t>
            </a:r>
            <a:br>
              <a:rPr lang="nl-NL" sz="1150">
                <a:ea typeface="+mn-lt"/>
                <a:cs typeface="+mn-lt"/>
              </a:rPr>
            </a:br>
            <a:r>
              <a:rPr lang="nl-NL" sz="1150">
                <a:ea typeface="+mn-lt"/>
                <a:cs typeface="+mn-lt"/>
              </a:rPr>
              <a:t>Gemeenschapskracht kent geen blauwdruk. Iedere buurt of ieder dorp bouwt voort op wat al aanwezig is: de inwoners, bestaande initiatieven, vrijwilligers, verenigingen en lokale organisaties. Daardoor verschilt de aanpak per wijk, terwijl de gezamenlijke ambitie overal hetzelfde is: sterke, zorgzame buurten waarin mensen langer prettig en zelfstandig kunnen wonen.</a:t>
            </a:r>
            <a:br>
              <a:rPr lang="nl-NL" sz="1150">
                <a:ea typeface="+mn-lt"/>
                <a:cs typeface="+mn-lt"/>
              </a:rPr>
            </a:br>
            <a:endParaRPr lang="en-US" sz="1150"/>
          </a:p>
          <a:p>
            <a:pPr marL="0" indent="0">
              <a:buNone/>
            </a:pPr>
            <a:r>
              <a:rPr lang="nl-NL" sz="1150" b="1"/>
              <a:t>Wat is het beoogde resultaat?</a:t>
            </a:r>
            <a:br>
              <a:rPr lang="nl-NL" sz="1150" b="1"/>
            </a:br>
            <a:r>
              <a:rPr lang="nl-NL" sz="1150"/>
              <a:t>Het beoogde resultaat is dat duurzame lokale gemeenschappen ontstaan waarin:  </a:t>
            </a:r>
            <a:endParaRPr lang="en-US" sz="1150"/>
          </a:p>
          <a:p>
            <a:pPr marL="179705" indent="-179705">
              <a:buFont typeface="Arial"/>
              <a:buChar char="•"/>
            </a:pPr>
            <a:r>
              <a:rPr lang="nl-NL" sz="1150"/>
              <a:t>inwoners meer eigenaarschap nemen en actief bijdragen aan hun buurt; </a:t>
            </a:r>
            <a:endParaRPr lang="en-US" sz="1150"/>
          </a:p>
          <a:p>
            <a:pPr marL="179705" indent="-179705">
              <a:buFont typeface="Arial"/>
              <a:buChar char="•"/>
            </a:pPr>
            <a:r>
              <a:rPr lang="nl-NL" sz="1150"/>
              <a:t>ouderen zich voorbereiden op het ouder worden;  </a:t>
            </a:r>
            <a:endParaRPr lang="en-US" sz="1150"/>
          </a:p>
          <a:p>
            <a:pPr marL="0" indent="0">
              <a:spcBef>
                <a:spcPct val="0"/>
              </a:spcBef>
              <a:spcAft>
                <a:spcPct val="0"/>
              </a:spcAft>
              <a:buNone/>
            </a:pPr>
            <a:endParaRPr lang="nl-NL" sz="1150"/>
          </a:p>
        </p:txBody>
      </p:sp>
      <p:graphicFrame>
        <p:nvGraphicFramePr>
          <p:cNvPr id="6" name="Tabel 5">
            <a:extLst>
              <a:ext uri="{FF2B5EF4-FFF2-40B4-BE49-F238E27FC236}">
                <a16:creationId xmlns:a16="http://schemas.microsoft.com/office/drawing/2014/main" id="{FD524B4A-BDBD-3037-01C5-3F1FFC9013C0}"/>
              </a:ext>
            </a:extLst>
          </p:cNvPr>
          <p:cNvGraphicFramePr>
            <a:graphicFrameLocks noGrp="1"/>
          </p:cNvGraphicFramePr>
          <p:nvPr>
            <p:extLst>
              <p:ext uri="{D42A27DB-BD31-4B8C-83A1-F6EECF244321}">
                <p14:modId xmlns:p14="http://schemas.microsoft.com/office/powerpoint/2010/main" val="642191449"/>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a:ea typeface="Aptos" panose="020B0004020202020204" pitchFamily="34" charset="0"/>
                          <a:cs typeface="Aptos" panose="020B0004020202020204" pitchFamily="34" charset="0"/>
                        </a:rPr>
                        <a:t>Project/plan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Trekker</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Betrokken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Status</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Financiering</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a:ea typeface="Aptos" panose="020B0004020202020204" pitchFamily="34" charset="0"/>
                          <a:cs typeface="Aptos" panose="020B0004020202020204" pitchFamily="34" charset="0"/>
                        </a:rPr>
                        <a:t>Steunsystemen en gemeenschapskracht</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Regio: IVVU</a:t>
                      </a:r>
                    </a:p>
                    <a:p>
                      <a:pPr>
                        <a:buNone/>
                      </a:pPr>
                      <a:r>
                        <a:rPr lang="nl-NL" sz="1200">
                          <a:effectLst/>
                          <a:latin typeface="Aptos"/>
                          <a:ea typeface="Aptos" panose="020B0004020202020204" pitchFamily="34" charset="0"/>
                          <a:cs typeface="Aptos" panose="020B0004020202020204" pitchFamily="34" charset="0"/>
                        </a:rPr>
                        <a:t>Per gemeente een lokale trekker</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Inwoners, VVT-organisaties, welzijn, gemeente</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buNone/>
                      </a:pPr>
                      <a:r>
                        <a:rPr lang="nl-NL" sz="1200">
                          <a:effectLst/>
                          <a:latin typeface="Aptos"/>
                          <a:ea typeface="Aptos" panose="020B0004020202020204" pitchFamily="34" charset="0"/>
                          <a:cs typeface="Aptos" panose="020B0004020202020204" pitchFamily="34" charset="0"/>
                        </a:rPr>
                        <a:t>In uitvoering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buNone/>
                      </a:pPr>
                      <a:r>
                        <a:rPr lang="nl-NL" sz="1200">
                          <a:effectLst/>
                          <a:latin typeface="Aptos"/>
                          <a:ea typeface="Aptos" panose="020B0004020202020204" pitchFamily="34" charset="0"/>
                          <a:cs typeface="Aptos" panose="020B0004020202020204" pitchFamily="34" charset="0"/>
                        </a:rPr>
                        <a:t>IVVU en gemeenten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1453EC6D-0420-9643-8F06-6BDD43D38681}"/>
              </a:ext>
            </a:extLst>
          </p:cNvPr>
          <p:cNvSpPr>
            <a:spLocks noGrp="1"/>
          </p:cNvSpPr>
          <p:nvPr>
            <p:ph sz="half" idx="2"/>
          </p:nvPr>
        </p:nvSpPr>
        <p:spPr>
          <a:xfrm>
            <a:off x="6347790" y="2788494"/>
            <a:ext cx="5006010" cy="5136057"/>
          </a:xfrm>
        </p:spPr>
        <p:txBody>
          <a:bodyPr vert="horz" lIns="91440" tIns="45720" rIns="91440" bIns="45720" rtlCol="0" anchor="t">
            <a:noAutofit/>
          </a:bodyPr>
          <a:lstStyle/>
          <a:p>
            <a:pPr marL="179705" indent="-179705">
              <a:buFont typeface="Arial"/>
              <a:buChar char="•"/>
            </a:pPr>
            <a:r>
              <a:rPr lang="nl-NL" sz="1150"/>
              <a:t>ontmoeting, onderlinge hulp en vrijwilligersinzet worden versterkt;  </a:t>
            </a:r>
            <a:endParaRPr lang="en-US" sz="1150"/>
          </a:p>
          <a:p>
            <a:pPr marL="179705" indent="-179705">
              <a:buFont typeface="Arial"/>
              <a:buChar char="•"/>
            </a:pPr>
            <a:r>
              <a:rPr lang="nl-NL" sz="1150"/>
              <a:t>sociale eenzaamheid en kwetsbaarheid eerder worden gesignaleerd;  </a:t>
            </a:r>
            <a:endParaRPr lang="en-US" sz="1150"/>
          </a:p>
          <a:p>
            <a:pPr marL="179705" indent="-179705">
              <a:buFont typeface="Arial"/>
              <a:buChar char="•"/>
            </a:pPr>
            <a:r>
              <a:rPr lang="nl-NL" sz="1150"/>
              <a:t>hulpvragen zo veel mogelijk binnen het eigen netwerk en de buurt worden opgepakt;  </a:t>
            </a:r>
            <a:endParaRPr lang="en-US" sz="1150"/>
          </a:p>
          <a:p>
            <a:pPr marL="179705" indent="-179705">
              <a:buFont typeface="Arial"/>
              <a:buChar char="•"/>
            </a:pPr>
            <a:r>
              <a:rPr lang="nl-NL" sz="1150"/>
              <a:t>formele zorg en ondersteuning aanvullend worden ingezet wanneer dat nodig is;  </a:t>
            </a:r>
            <a:endParaRPr lang="en-US" sz="1150"/>
          </a:p>
          <a:p>
            <a:pPr marL="179705" indent="-179705">
              <a:buFont typeface="Arial"/>
              <a:buChar char="•"/>
            </a:pPr>
            <a:r>
              <a:rPr lang="nl-NL" sz="1150"/>
              <a:t>inwoners en organisaties weten waar zij met vragen en initiatieven terechtkunnen.  </a:t>
            </a:r>
            <a:endParaRPr lang="en-US" sz="1150"/>
          </a:p>
          <a:p>
            <a:pPr marL="0" indent="0">
              <a:buNone/>
            </a:pPr>
            <a:br>
              <a:rPr lang="nl-NL" sz="1150"/>
            </a:br>
            <a:r>
              <a:rPr lang="nl-NL" sz="1150" b="1"/>
              <a:t>Wat vraag dit van wie</a:t>
            </a:r>
            <a:br>
              <a:rPr lang="nl-NL" sz="1150" b="1"/>
            </a:br>
            <a:r>
              <a:rPr lang="nl-NL" sz="1150"/>
              <a:t>Inwoners, ouderenzorgorganisaties, welzijnsorganisaties, gemeenten en huisartsen/</a:t>
            </a:r>
            <a:r>
              <a:rPr lang="nl-NL" sz="1150" err="1"/>
              <a:t>POH’s</a:t>
            </a:r>
            <a:r>
              <a:rPr lang="nl-NL" sz="1150"/>
              <a:t> spelen een belangrijke rol in dit plan.</a:t>
            </a:r>
            <a:br>
              <a:rPr lang="nl-NL" sz="1150"/>
            </a:br>
            <a:endParaRPr lang="nl-NL" sz="1150"/>
          </a:p>
          <a:p>
            <a:pPr marL="0" indent="0">
              <a:buNone/>
            </a:pPr>
            <a:r>
              <a:rPr lang="nl-NL" sz="1150" b="1"/>
              <a:t>Wat is de actuele status?</a:t>
            </a:r>
            <a:br>
              <a:rPr lang="nl-NL" sz="1150" b="1"/>
            </a:br>
            <a:r>
              <a:rPr lang="nl-NL" sz="1150">
                <a:ea typeface="+mn-lt"/>
                <a:cs typeface="+mn-lt"/>
              </a:rPr>
              <a:t>Via de IVVU is er financiering beschikbaar gesteld voor projecten in de regio Utrecht die hierin aan bijdragen. In Lekstroom is </a:t>
            </a:r>
            <a:r>
              <a:rPr lang="nl-NL" sz="1150">
                <a:effectLst/>
                <a:ea typeface="+mn-lt"/>
                <a:cs typeface="+mn-lt"/>
              </a:rPr>
              <a:t>dit</a:t>
            </a:r>
            <a:r>
              <a:rPr lang="nl-NL" sz="1150">
                <a:ea typeface="+mn-lt"/>
                <a:cs typeface="+mn-lt"/>
              </a:rPr>
              <a:t>:   </a:t>
            </a:r>
          </a:p>
          <a:p>
            <a:pPr marL="171450" indent="-171450"/>
            <a:r>
              <a:rPr lang="nl-NL" sz="1150">
                <a:ea typeface="+mn-lt"/>
                <a:cs typeface="+mn-lt"/>
              </a:rPr>
              <a:t>Huis van de buurt in de wijk;</a:t>
            </a:r>
            <a:endParaRPr lang="nl-NL"/>
          </a:p>
          <a:p>
            <a:pPr marL="171450" indent="-171450"/>
            <a:r>
              <a:rPr lang="nl-NL" sz="1150">
                <a:ea typeface="+mn-lt"/>
                <a:cs typeface="+mn-lt"/>
              </a:rPr>
              <a:t>Fokkesteeg in Nieuwegein. </a:t>
            </a:r>
            <a:endParaRPr lang="nl-NL">
              <a:ea typeface="+mn-lt"/>
              <a:cs typeface="+mn-lt"/>
            </a:endParaRPr>
          </a:p>
          <a:p>
            <a:pPr marL="0" indent="0">
              <a:buNone/>
            </a:pPr>
            <a:r>
              <a:rPr lang="nl-NL" sz="1150">
                <a:ea typeface="+mn-lt"/>
                <a:cs typeface="+mn-lt"/>
              </a:rPr>
              <a:t>Het project richt zich op het ontwikkelen van de zorglocatie naar een open ontmoetingsplek waar zorg, welzijn, inwoners en vrijwilligers samenkomen en waar vanuit de behoeften van de wijk activiteiten en onderlinge ondersteuning ontstaan</a:t>
            </a:r>
            <a:r>
              <a:rPr lang="nl-NL" sz="1150">
                <a:effectLst/>
                <a:ea typeface="+mn-lt"/>
                <a:cs typeface="+mn-lt"/>
              </a:rPr>
              <a:t>. </a:t>
            </a:r>
            <a:endParaRPr lang="nl-NL"/>
          </a:p>
          <a:p>
            <a:pPr marL="0" indent="0">
              <a:buNone/>
            </a:pPr>
            <a:endParaRPr lang="nl-NL" sz="1150" b="1"/>
          </a:p>
          <a:p>
            <a:pPr marL="0" indent="0">
              <a:buNone/>
            </a:pPr>
            <a:endParaRPr lang="nl-NL" sz="1150"/>
          </a:p>
        </p:txBody>
      </p:sp>
    </p:spTree>
    <p:extLst>
      <p:ext uri="{BB962C8B-B14F-4D97-AF65-F5344CB8AC3E}">
        <p14:creationId xmlns:p14="http://schemas.microsoft.com/office/powerpoint/2010/main" val="1138811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0AAD1-DA33-8BD1-4E6D-67D024F908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7D2FD0-CF88-4956-4400-E699D5BF7E45}"/>
              </a:ext>
            </a:extLst>
          </p:cNvPr>
          <p:cNvSpPr>
            <a:spLocks noGrp="1"/>
          </p:cNvSpPr>
          <p:nvPr>
            <p:ph type="title"/>
          </p:nvPr>
        </p:nvSpPr>
        <p:spPr/>
        <p:txBody>
          <a:bodyPr>
            <a:noAutofit/>
          </a:bodyPr>
          <a:lstStyle/>
          <a:p>
            <a:r>
              <a:rPr lang="nl-NL"/>
              <a:t>Zorginnovaties in de thuiszorg</a:t>
            </a:r>
            <a:endParaRPr lang="en-US"/>
          </a:p>
        </p:txBody>
      </p:sp>
      <p:sp>
        <p:nvSpPr>
          <p:cNvPr id="9" name="Tijdelijke aanduiding voor inhoud 8">
            <a:extLst>
              <a:ext uri="{FF2B5EF4-FFF2-40B4-BE49-F238E27FC236}">
                <a16:creationId xmlns:a16="http://schemas.microsoft.com/office/drawing/2014/main" id="{B3819BC7-A2C4-32D8-77E9-DA150D926B90}"/>
              </a:ext>
            </a:extLst>
          </p:cNvPr>
          <p:cNvSpPr>
            <a:spLocks noGrp="1"/>
          </p:cNvSpPr>
          <p:nvPr>
            <p:ph sz="half" idx="1"/>
          </p:nvPr>
        </p:nvSpPr>
        <p:spPr>
          <a:xfrm>
            <a:off x="838200" y="2788495"/>
            <a:ext cx="5006009" cy="5136056"/>
          </a:xfrm>
        </p:spPr>
        <p:txBody>
          <a:bodyPr vert="horz" lIns="91440" tIns="45720" rIns="91440" bIns="45720" rtlCol="0" anchor="t">
            <a:noAutofit/>
          </a:bodyPr>
          <a:lstStyle/>
          <a:p>
            <a:pPr marL="0" indent="0" defTabSz="914400">
              <a:buNone/>
            </a:pPr>
            <a:r>
              <a:rPr lang="nl-NL" b="1"/>
              <a:t>Waar gaat dit plan over?</a:t>
            </a:r>
            <a:br>
              <a:rPr lang="nl-NL" b="1">
                <a:ea typeface="+mn-lt"/>
                <a:cs typeface="+mn-lt"/>
              </a:rPr>
            </a:br>
            <a:r>
              <a:rPr lang="nl-NL">
                <a:ea typeface="+mn-lt"/>
                <a:cs typeface="+mn-lt"/>
              </a:rPr>
              <a:t>De focus van dit plan ligt op het bevorderen van zelfredzaamheid en het optimaal benutten van hulpmiddelen en zorgpersoneel door essentiële zorgpaden rondom ouderen te herontwerpen. Sinds 2024 werken zorgorganisaties in de regio Utrecht intensief samen om dit te bereiken. </a:t>
            </a:r>
            <a:endParaRPr lang="en-US"/>
          </a:p>
          <a:p>
            <a:pPr marL="179705" indent="-179705" defTabSz="914400">
              <a:buNone/>
            </a:pPr>
            <a:endParaRPr lang="nl-NL"/>
          </a:p>
          <a:p>
            <a:pPr marL="0" indent="0" defTabSz="914400">
              <a:buNone/>
            </a:pPr>
            <a:r>
              <a:rPr lang="nl-NL" b="1">
                <a:ea typeface="+mn-lt"/>
                <a:cs typeface="+mn-lt"/>
              </a:rPr>
              <a:t>Wat is het beoogde resultaat?</a:t>
            </a:r>
            <a:br>
              <a:rPr lang="nl-NL" b="1">
                <a:ea typeface="+mn-lt"/>
                <a:cs typeface="+mn-lt"/>
              </a:rPr>
            </a:br>
            <a:r>
              <a:rPr lang="nl-NL">
                <a:ea typeface="+mn-lt"/>
                <a:cs typeface="+mn-lt"/>
              </a:rPr>
              <a:t>Met de groeiende vergrijzing neemt ook de vraag naar thuiszorg toe, terwijl het aantal zorgverleners beperkt blijft. Dit project gaat ervoor zorgen dat ouderen zo veel mogelijk zelfredzaam worden en zorgmedewerkers worden ingezet daar waar zij het hardst nodig zijn.</a:t>
            </a:r>
            <a:endParaRPr lang="en-US"/>
          </a:p>
          <a:p>
            <a:pPr marL="179705" indent="-179705">
              <a:buNone/>
            </a:pPr>
            <a:endParaRPr lang="nl-NL"/>
          </a:p>
          <a:p>
            <a:pPr marL="0" indent="0">
              <a:buNone/>
            </a:pPr>
            <a:r>
              <a:rPr lang="nl-NL" b="1"/>
              <a:t>Wat vraagt dit van wie?</a:t>
            </a:r>
            <a:br>
              <a:rPr lang="nl-NL" b="1"/>
            </a:br>
            <a:r>
              <a:rPr lang="nl-NL"/>
              <a:t>Alle betrokkenen gaan werken conform deze nieuwe werkwijze. Per </a:t>
            </a:r>
            <a:r>
              <a:rPr lang="nl-NL" err="1"/>
              <a:t>zorgpad</a:t>
            </a:r>
            <a:r>
              <a:rPr lang="nl-NL"/>
              <a:t> kunnen dit andere betrokkenen zijn. </a:t>
            </a:r>
            <a:endParaRPr lang="en-US"/>
          </a:p>
          <a:p>
            <a:pPr marL="0" indent="0">
              <a:buNone/>
            </a:pPr>
            <a:endParaRPr lang="nl-NL"/>
          </a:p>
          <a:p>
            <a:pPr marL="0" indent="0">
              <a:buNone/>
            </a:pPr>
            <a:r>
              <a:rPr lang="nl-NL" b="1"/>
              <a:t>Wat is de actuele status?</a:t>
            </a:r>
            <a:br>
              <a:rPr lang="nl-NL" b="1"/>
            </a:br>
            <a:r>
              <a:rPr lang="nl-NL"/>
              <a:t>Inmiddels zijn er twee werkafspraken succesvol ontworpen en al</a:t>
            </a:r>
            <a:r>
              <a:rPr lang="nl-NL" b="1"/>
              <a:t> </a:t>
            </a:r>
            <a:r>
              <a:rPr lang="nl-NL"/>
              <a:t>deels geïmplementeerd:</a:t>
            </a:r>
            <a:endParaRPr lang="en-US"/>
          </a:p>
          <a:p>
            <a:pPr marL="179705" indent="-179705">
              <a:buFont typeface="Arial,Sans-Serif"/>
              <a:buChar char="•"/>
            </a:pPr>
            <a:r>
              <a:rPr lang="nl-NL" err="1"/>
              <a:t>Oogdruppelen</a:t>
            </a:r>
            <a:r>
              <a:rPr lang="nl-NL"/>
              <a:t>: Een efficiëntere aanpak die ouderen helpt met behulp van een druppelbril hun ogen zelfstandig te druppelen.</a:t>
            </a:r>
            <a:endParaRPr lang="en-US"/>
          </a:p>
          <a:p>
            <a:pPr marL="0" indent="0">
              <a:buNone/>
            </a:pPr>
            <a:endParaRPr lang="nl-NL"/>
          </a:p>
          <a:p>
            <a:pPr>
              <a:buNone/>
            </a:pPr>
            <a:br>
              <a:rPr lang="en-US"/>
            </a:br>
            <a:endParaRPr lang="en-US"/>
          </a:p>
          <a:p>
            <a:pPr marL="179705" indent="-179705">
              <a:buNone/>
            </a:pPr>
            <a:endParaRPr lang="en-US" b="1"/>
          </a:p>
          <a:p>
            <a:pPr marL="0" indent="0">
              <a:spcBef>
                <a:spcPct val="0"/>
              </a:spcBef>
              <a:spcAft>
                <a:spcPct val="0"/>
              </a:spcAft>
              <a:buNone/>
            </a:pPr>
            <a:endParaRPr lang="nl-NL" sz="1150">
              <a:ea typeface="+mn-lt"/>
              <a:cs typeface="+mn-lt"/>
            </a:endParaRPr>
          </a:p>
        </p:txBody>
      </p:sp>
      <p:graphicFrame>
        <p:nvGraphicFramePr>
          <p:cNvPr id="6" name="Tabel 5">
            <a:extLst>
              <a:ext uri="{FF2B5EF4-FFF2-40B4-BE49-F238E27FC236}">
                <a16:creationId xmlns:a16="http://schemas.microsoft.com/office/drawing/2014/main" id="{ABA117FD-AB4B-AAFF-827F-20DD74B324DA}"/>
              </a:ext>
            </a:extLst>
          </p:cNvPr>
          <p:cNvGraphicFramePr>
            <a:graphicFrameLocks noGrp="1"/>
          </p:cNvGraphicFramePr>
          <p:nvPr>
            <p:extLst>
              <p:ext uri="{D42A27DB-BD31-4B8C-83A1-F6EECF244321}">
                <p14:modId xmlns:p14="http://schemas.microsoft.com/office/powerpoint/2010/main" val="2141689828"/>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a:ea typeface="Aptos" panose="020B0004020202020204" pitchFamily="34" charset="0"/>
                          <a:cs typeface="Aptos" panose="020B0004020202020204" pitchFamily="34" charset="0"/>
                        </a:rPr>
                        <a:t>Project/plan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Trekker</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Betrokken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Status</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Financiering</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lvl="0" algn="l">
                        <a:lnSpc>
                          <a:spcPct val="100000"/>
                        </a:lnSpc>
                        <a:spcBef>
                          <a:spcPts val="0"/>
                        </a:spcBef>
                        <a:spcAft>
                          <a:spcPts val="0"/>
                        </a:spcAft>
                        <a:buNone/>
                      </a:pPr>
                      <a:r>
                        <a:rPr lang="nl-NL" sz="1200" b="0" i="0" u="none" strike="noStrike" noProof="0" err="1">
                          <a:solidFill>
                            <a:srgbClr val="000000"/>
                          </a:solidFill>
                          <a:effectLst/>
                          <a:latin typeface="Aptos"/>
                          <a:ea typeface="Aptos" panose="020B0004020202020204" pitchFamily="34" charset="0"/>
                          <a:cs typeface="Aptos" panose="020B0004020202020204" pitchFamily="34" charset="0"/>
                        </a:rPr>
                        <a:t>Domeinoverstijgend</a:t>
                      </a:r>
                      <a:r>
                        <a:rPr lang="nl-NL" sz="1200" b="0" i="0" u="none" strike="noStrike" noProof="0">
                          <a:solidFill>
                            <a:srgbClr val="000000"/>
                          </a:solidFill>
                          <a:effectLst/>
                          <a:latin typeface="Aptos"/>
                          <a:ea typeface="Aptos" panose="020B0004020202020204" pitchFamily="34" charset="0"/>
                          <a:cs typeface="Aptos" panose="020B0004020202020204" pitchFamily="34" charset="0"/>
                        </a:rPr>
                        <a:t> innoveren</a:t>
                      </a:r>
                    </a:p>
                    <a:p>
                      <a:pPr lvl="0">
                        <a:buNone/>
                      </a:pPr>
                      <a:endParaRPr lang="nl-NL" sz="1200">
                        <a:effectLst/>
                        <a:latin typeface="Aptos"/>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rPr>
                        <a:t>IVVU</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lgn="l">
                        <a:lnSpc>
                          <a:spcPct val="100000"/>
                        </a:lnSpc>
                        <a:spcBef>
                          <a:spcPts val="0"/>
                        </a:spcBef>
                        <a:spcAft>
                          <a:spcPts val="0"/>
                        </a:spcAft>
                        <a:buNone/>
                      </a:pPr>
                      <a:r>
                        <a:rPr lang="nl-NL" sz="1200" b="0" i="0" u="none" strike="noStrike" noProof="0">
                          <a:solidFill>
                            <a:srgbClr val="000000"/>
                          </a:solidFill>
                          <a:effectLst/>
                          <a:latin typeface="Aptos"/>
                          <a:ea typeface="Aptos" panose="020B0004020202020204" pitchFamily="34" charset="0"/>
                          <a:cs typeface="Aptos" panose="020B0004020202020204" pitchFamily="34" charset="0"/>
                        </a:rPr>
                        <a:t>wijkverpleging, huisartsen en andere eerstelijnsprofessionals</a:t>
                      </a:r>
                      <a:endParaRPr lang="en-US"/>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buNone/>
                      </a:pPr>
                      <a:r>
                        <a:rPr lang="nl-NL" sz="1200">
                          <a:effectLst/>
                          <a:latin typeface="Aptos"/>
                          <a:ea typeface="Aptos" panose="020B0004020202020204" pitchFamily="34" charset="0"/>
                          <a:cs typeface="Aptos" panose="020B0004020202020204" pitchFamily="34" charset="0"/>
                        </a:rPr>
                        <a:t>In uitvoering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lvl="0">
                        <a:buNone/>
                      </a:pPr>
                      <a:r>
                        <a:rPr lang="nl-NL" sz="1200">
                          <a:effectLst/>
                          <a:latin typeface="Aptos"/>
                          <a:ea typeface="Aptos" panose="020B0004020202020204" pitchFamily="34" charset="0"/>
                          <a:cs typeface="Aptos" panose="020B0004020202020204" pitchFamily="34" charset="0"/>
                        </a:rPr>
                        <a:t>overig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C8302CF1-B8E5-50B4-3526-CBAAE2B81623}"/>
              </a:ext>
            </a:extLst>
          </p:cNvPr>
          <p:cNvSpPr>
            <a:spLocks noGrp="1"/>
          </p:cNvSpPr>
          <p:nvPr>
            <p:ph sz="half" idx="2"/>
          </p:nvPr>
        </p:nvSpPr>
        <p:spPr>
          <a:xfrm>
            <a:off x="6347790" y="2788494"/>
            <a:ext cx="5006010" cy="5136057"/>
          </a:xfrm>
        </p:spPr>
        <p:txBody>
          <a:bodyPr vert="horz" lIns="91440" tIns="45720" rIns="91440" bIns="45720" rtlCol="0" anchor="t">
            <a:noAutofit/>
          </a:bodyPr>
          <a:lstStyle/>
          <a:p>
            <a:pPr marL="179705" indent="-179705">
              <a:buFont typeface="Arial"/>
              <a:buChar char="•"/>
            </a:pPr>
            <a:r>
              <a:rPr lang="nl-NL"/>
              <a:t>Steunkousen aan- en uittrekken: Er zijn nieuwe regionale werkafspraken ontwikkeld voor het aan- en uittrekken van steunkousen met hulpmiddelen welke binnenkort zal worden geïmplementeerd.</a:t>
            </a:r>
            <a:endParaRPr lang="en-US"/>
          </a:p>
          <a:p>
            <a:pPr marL="0" indent="0">
              <a:buNone/>
            </a:pPr>
            <a:r>
              <a:rPr lang="nl-NL"/>
              <a:t>In 2026 is de focus verbreed naar nieuwe thema’s, waaronder:</a:t>
            </a:r>
            <a:endParaRPr lang="en-US"/>
          </a:p>
          <a:p>
            <a:pPr marL="179705" indent="-179705">
              <a:buFont typeface="Arial"/>
              <a:buChar char="•"/>
            </a:pPr>
            <a:r>
              <a:rPr lang="nl-NL"/>
              <a:t>ADL-zorg (Algemene Dagelijkse Levensverrichtingen): We gaan samen  kijken welke afspraken we kunnen maken rondom de inzet van ADL zorg. Hierbij wordt het verpleegkundig adviesgesprek gehanteerd als startpunt van de klantreis en </a:t>
            </a:r>
            <a:r>
              <a:rPr lang="nl-NL" err="1"/>
              <a:t>reablement</a:t>
            </a:r>
            <a:r>
              <a:rPr lang="nl-NL"/>
              <a:t> als leidend uitgangspunt genomen bij ADL-zorg. Het doel is het behouden en herstellen van zelfredzaamheid, autonomie en kwaliteit van leven, zodat mensen zo lang mogelijk kunnen blijven doen wat voor hen belangrijk is. De klantreis biedt </a:t>
            </a:r>
            <a:r>
              <a:rPr lang="nl-NL">
                <a:ea typeface="+mn-lt"/>
                <a:cs typeface="+mn-lt"/>
              </a:rPr>
              <a:t>hiervoor concrete handvatten</a:t>
            </a:r>
            <a:r>
              <a:rPr lang="nl-NL"/>
              <a:t>, </a:t>
            </a:r>
            <a:r>
              <a:rPr lang="nl-NL">
                <a:ea typeface="+mn-lt"/>
                <a:cs typeface="+mn-lt"/>
              </a:rPr>
              <a:t>uitgesplitst naar </a:t>
            </a:r>
            <a:r>
              <a:rPr lang="nl-NL" err="1">
                <a:ea typeface="+mn-lt"/>
                <a:cs typeface="+mn-lt"/>
              </a:rPr>
              <a:t>somatiek</a:t>
            </a:r>
            <a:r>
              <a:rPr lang="nl-NL"/>
              <a:t>, </a:t>
            </a:r>
            <a:r>
              <a:rPr lang="nl-NL">
                <a:ea typeface="+mn-lt"/>
                <a:cs typeface="+mn-lt"/>
              </a:rPr>
              <a:t>dementie</a:t>
            </a:r>
            <a:r>
              <a:rPr lang="nl-NL"/>
              <a:t>, </a:t>
            </a:r>
            <a:r>
              <a:rPr lang="nl-NL">
                <a:ea typeface="+mn-lt"/>
                <a:cs typeface="+mn-lt"/>
              </a:rPr>
              <a:t>psychiatrie </a:t>
            </a:r>
            <a:r>
              <a:rPr lang="nl-NL"/>
              <a:t>en </a:t>
            </a:r>
            <a:r>
              <a:rPr lang="nl-NL">
                <a:ea typeface="+mn-lt"/>
                <a:cs typeface="+mn-lt"/>
              </a:rPr>
              <a:t>terminale zorg</a:t>
            </a:r>
            <a:r>
              <a:rPr lang="nl-NL"/>
              <a:t>.</a:t>
            </a:r>
          </a:p>
          <a:p>
            <a:pPr marL="179705" indent="-179705">
              <a:buFont typeface="Arial"/>
              <a:buChar char="•"/>
            </a:pPr>
            <a:r>
              <a:rPr lang="nl-NL">
                <a:ea typeface="+mn-lt"/>
                <a:cs typeface="+mn-lt"/>
              </a:rPr>
              <a:t>Verwachtingsmanagement in de zorg: Het beter afstemmen van zorgverwachtingen tussen cliënten en zorgverleners om efficiëntie en kwaliteit te verhogen.</a:t>
            </a:r>
          </a:p>
          <a:p>
            <a:pPr marL="179705" indent="-179705">
              <a:buFont typeface="Arial"/>
              <a:buChar char="•"/>
            </a:pPr>
            <a:endParaRPr lang="nl-NL">
              <a:ea typeface="+mn-lt"/>
              <a:cs typeface="+mn-lt"/>
            </a:endParaRPr>
          </a:p>
          <a:p>
            <a:pPr marL="0" indent="0">
              <a:buNone/>
            </a:pPr>
            <a:r>
              <a:rPr lang="nl-NL">
                <a:ea typeface="+mn-lt"/>
                <a:cs typeface="+mn-lt"/>
              </a:rPr>
              <a:t>Met deze ontwikkelingen zetten we een belangrijke stap naar een toekomstbestendige zorgsector waarin ouderen langer zelfstandig kunnen blijven en zorgprofessionals optimaal worden ingezet</a:t>
            </a:r>
            <a:r>
              <a:rPr lang="nl-NL">
                <a:effectLst/>
                <a:ea typeface="+mn-lt"/>
                <a:cs typeface="+mn-lt"/>
              </a:rPr>
              <a:t>.</a:t>
            </a:r>
            <a:endParaRPr lang="nl-NL"/>
          </a:p>
          <a:p>
            <a:pPr marL="179705" indent="-179705">
              <a:buFont typeface="Arial"/>
              <a:buChar char="•"/>
            </a:pPr>
            <a:endParaRPr lang="nl-NL" sz="1150"/>
          </a:p>
        </p:txBody>
      </p:sp>
    </p:spTree>
    <p:extLst>
      <p:ext uri="{BB962C8B-B14F-4D97-AF65-F5344CB8AC3E}">
        <p14:creationId xmlns:p14="http://schemas.microsoft.com/office/powerpoint/2010/main" val="1448728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7BAE8-223A-D65F-85E6-F4F372B83C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9467E9-2F55-FB0A-1D97-9B81CB1A0EE8}"/>
              </a:ext>
            </a:extLst>
          </p:cNvPr>
          <p:cNvSpPr>
            <a:spLocks noGrp="1"/>
          </p:cNvSpPr>
          <p:nvPr>
            <p:ph type="title"/>
          </p:nvPr>
        </p:nvSpPr>
        <p:spPr/>
        <p:txBody>
          <a:bodyPr>
            <a:noAutofit/>
          </a:bodyPr>
          <a:lstStyle/>
          <a:p>
            <a:r>
              <a:rPr lang="nl-NL"/>
              <a:t>Wonen Plus</a:t>
            </a:r>
          </a:p>
        </p:txBody>
      </p:sp>
      <p:sp>
        <p:nvSpPr>
          <p:cNvPr id="9" name="Tijdelijke aanduiding voor inhoud 8">
            <a:extLst>
              <a:ext uri="{FF2B5EF4-FFF2-40B4-BE49-F238E27FC236}">
                <a16:creationId xmlns:a16="http://schemas.microsoft.com/office/drawing/2014/main" id="{18B32282-347F-4E8D-2427-99FA6B50AD8A}"/>
              </a:ext>
            </a:extLst>
          </p:cNvPr>
          <p:cNvSpPr>
            <a:spLocks noGrp="1"/>
          </p:cNvSpPr>
          <p:nvPr>
            <p:ph sz="half" idx="1"/>
          </p:nvPr>
        </p:nvSpPr>
        <p:spPr>
          <a:xfrm>
            <a:off x="838200" y="3139710"/>
            <a:ext cx="5006009" cy="4966123"/>
          </a:xfrm>
        </p:spPr>
        <p:txBody>
          <a:bodyPr>
            <a:noAutofit/>
          </a:bodyPr>
          <a:lstStyle/>
          <a:p>
            <a:pPr marL="0" indent="0">
              <a:buNone/>
            </a:pPr>
            <a:r>
              <a:rPr lang="nl-NL" b="1"/>
              <a:t>Waar gaat dit plan over?</a:t>
            </a:r>
            <a:br>
              <a:rPr lang="nl-NL" b="1"/>
            </a:br>
            <a:r>
              <a:rPr lang="nl-NL"/>
              <a:t>Het plan voor WonenPlus richt zich op het versterken van de gemeenschap in WonenPlus-complexen, zodat bewoners langer zelfstandig en met kwaliteit van leven thuis kunnen blijven wonen.</a:t>
            </a:r>
            <a:br>
              <a:rPr lang="nl-NL"/>
            </a:br>
            <a:r>
              <a:rPr lang="nl-NL"/>
              <a:t>Centraal staat de introductie van de WonenPlus-coach: één vast aanspreekpunt per complex. Deze verbindt bewoners, professionals en netwerken, stimuleert omkijken naar elkaar en draagt bij aan gemeenschapszorg.</a:t>
            </a:r>
            <a:br>
              <a:rPr lang="nl-NL"/>
            </a:br>
            <a:br>
              <a:rPr lang="nl-NL"/>
            </a:br>
            <a:r>
              <a:rPr lang="nl-NL"/>
              <a:t>De aanpak bestaat uit twee pijlers: 1) het versterken van de community door fysieke aanwezigheid van de WonenPlus-coach, en 2) het opbouwen van samenwerkingen met partners in de complexen en buurten. Daarnaast zet wonen plus in op het organiseren van herkenbare wijkverpleging in de WonenPlus locatie, zodat er ook voor de zorg en vast aanspreekpunt per complex is.</a:t>
            </a:r>
            <a:br>
              <a:rPr lang="nl-NL"/>
            </a:br>
            <a:endParaRPr lang="nl-NL"/>
          </a:p>
          <a:p>
            <a:pPr marL="0" indent="0">
              <a:buNone/>
            </a:pPr>
            <a:r>
              <a:rPr lang="nl-NL" b="1"/>
              <a:t>Wat is het beoogde resultaat?</a:t>
            </a:r>
            <a:br>
              <a:rPr lang="nl-NL" b="1"/>
            </a:br>
            <a:r>
              <a:rPr lang="nl-NL"/>
              <a:t>Door vroegtijdige signalering kan de WonenPlus-coach sneller inspelen op zorg- en welzijnsvragen, wat de zelf- en samenredzaamheid van bewoners vergroot. Daarnaast wordt de samenwerking versterkt tussen zorg, welzijn, wonen en gemeente, waardoor een meer geïntegreerde ondersteuningsstructuur ontstaat.  Voor duurzame verandering is een structurele inzet van de WonenPlus-coach nodig.</a:t>
            </a:r>
          </a:p>
          <a:p>
            <a:pPr marL="0" indent="0">
              <a:buNone/>
            </a:pPr>
            <a:r>
              <a:rPr lang="nl-NL" b="1"/>
              <a:t> </a:t>
            </a:r>
            <a:endParaRPr lang="nl-NL"/>
          </a:p>
          <a:p>
            <a:pPr marL="0" indent="0">
              <a:buNone/>
            </a:pPr>
            <a:endParaRPr lang="nl-NL"/>
          </a:p>
        </p:txBody>
      </p:sp>
      <p:graphicFrame>
        <p:nvGraphicFramePr>
          <p:cNvPr id="6" name="Tabel 5">
            <a:extLst>
              <a:ext uri="{FF2B5EF4-FFF2-40B4-BE49-F238E27FC236}">
                <a16:creationId xmlns:a16="http://schemas.microsoft.com/office/drawing/2014/main" id="{6F609274-95C3-8604-A873-0A49BA72E435}"/>
              </a:ext>
            </a:extLst>
          </p:cNvPr>
          <p:cNvGraphicFramePr>
            <a:graphicFrameLocks noGrp="1"/>
          </p:cNvGraphicFramePr>
          <p:nvPr>
            <p:extLst>
              <p:ext uri="{D42A27DB-BD31-4B8C-83A1-F6EECF244321}">
                <p14:modId xmlns:p14="http://schemas.microsoft.com/office/powerpoint/2010/main" val="196066566"/>
              </p:ext>
            </p:extLst>
          </p:nvPr>
        </p:nvGraphicFramePr>
        <p:xfrm>
          <a:off x="838199" y="1366838"/>
          <a:ext cx="10515600" cy="146304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Wonen plus</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Gemeenten, Woning coöperaties, zorg en welzijn  </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Plan is uitgewerkt voor Nieuwegein en Houten. </a:t>
                      </a:r>
                      <a:br>
                        <a:rPr lang="nl-NL" sz="1200">
                          <a:effectLst/>
                          <a:latin typeface="Aptos" panose="020B0004020202020204" pitchFamily="34" charset="0"/>
                          <a:ea typeface="Aptos" panose="020B0004020202020204" pitchFamily="34" charset="0"/>
                          <a:cs typeface="Aptos" panose="020B0004020202020204" pitchFamily="34" charset="0"/>
                        </a:rPr>
                      </a:br>
                      <a:r>
                        <a:rPr lang="nl-NL" sz="1200">
                          <a:effectLst/>
                          <a:latin typeface="Aptos" panose="020B0004020202020204" pitchFamily="34" charset="0"/>
                          <a:ea typeface="Aptos" panose="020B0004020202020204" pitchFamily="34" charset="0"/>
                          <a:cs typeface="Aptos" panose="020B0004020202020204" pitchFamily="34" charset="0"/>
                        </a:rPr>
                        <a:t>In de overige gemeenten wordt gewerkt aan een plan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Nog nader te bepalen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A074D53A-B048-62F5-201C-59C662AEFC3A}"/>
              </a:ext>
            </a:extLst>
          </p:cNvPr>
          <p:cNvSpPr>
            <a:spLocks noGrp="1"/>
          </p:cNvSpPr>
          <p:nvPr>
            <p:ph sz="half" idx="2"/>
          </p:nvPr>
        </p:nvSpPr>
        <p:spPr>
          <a:xfrm>
            <a:off x="6347790" y="3139710"/>
            <a:ext cx="5006010" cy="4966124"/>
          </a:xfrm>
        </p:spPr>
        <p:txBody>
          <a:bodyPr>
            <a:noAutofit/>
          </a:bodyPr>
          <a:lstStyle/>
          <a:p>
            <a:pPr marL="0" indent="0">
              <a:buNone/>
            </a:pPr>
            <a:r>
              <a:rPr lang="nl-NL" b="1"/>
              <a:t>Wat vraagt dit van wie?</a:t>
            </a:r>
            <a:br>
              <a:rPr lang="nl-NL" b="1"/>
            </a:br>
            <a:r>
              <a:rPr lang="nl-NL"/>
              <a:t>De WonenPlus-coach en wijkverpleegkundige werken samen en nemen deel aan relevante overleggen. Zo ontstaan korte lijnen en wordt vroegtijdig sociale behoefte herkend. Dit maakt doorverwijzing naar het juiste domein mogelijk – zorg of welzijn – en draagt bij aan het voorkomen van de zorgvraag of afschalen van zorg.</a:t>
            </a:r>
          </a:p>
          <a:p>
            <a:pPr marL="0" indent="0">
              <a:buNone/>
            </a:pPr>
            <a:r>
              <a:rPr lang="nl-NL" b="1"/>
              <a:t> </a:t>
            </a:r>
            <a:endParaRPr lang="nl-NL"/>
          </a:p>
          <a:p>
            <a:pPr marL="0" indent="0">
              <a:buNone/>
            </a:pPr>
            <a:r>
              <a:rPr lang="nl-NL" b="1"/>
              <a:t>Wat is de actuele status?</a:t>
            </a:r>
            <a:br>
              <a:rPr lang="nl-NL" b="1"/>
            </a:br>
            <a:r>
              <a:rPr lang="nl-NL"/>
              <a:t>Het plan voor Nieuwegein is in de inhoudelijke uitwerking gereed; de vervolgstap betreft het zorgvuldig afronden van de financiële borging. De overige gemeenten werken aan een plan, met de opbrengsten vanuit Nieuwegein als basis. </a:t>
            </a:r>
            <a:br>
              <a:rPr lang="nl-NL"/>
            </a:br>
            <a:endParaRPr lang="nl-NL"/>
          </a:p>
          <a:p>
            <a:pPr marL="0" indent="0">
              <a:buNone/>
            </a:pPr>
            <a:endParaRPr lang="nl-NL"/>
          </a:p>
        </p:txBody>
      </p:sp>
    </p:spTree>
    <p:extLst>
      <p:ext uri="{BB962C8B-B14F-4D97-AF65-F5344CB8AC3E}">
        <p14:creationId xmlns:p14="http://schemas.microsoft.com/office/powerpoint/2010/main" val="778656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8FA1D-2F29-5DCC-08B3-48C9F9E76C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F61FF4-1FF0-2F23-4FE5-A8838EC94759}"/>
              </a:ext>
            </a:extLst>
          </p:cNvPr>
          <p:cNvSpPr>
            <a:spLocks noGrp="1"/>
          </p:cNvSpPr>
          <p:nvPr>
            <p:ph type="title"/>
          </p:nvPr>
        </p:nvSpPr>
        <p:spPr/>
        <p:txBody>
          <a:bodyPr>
            <a:noAutofit/>
          </a:bodyPr>
          <a:lstStyle/>
          <a:p>
            <a:r>
              <a:rPr lang="nl-NL"/>
              <a:t>Coördinatiepunt wijkverpleging</a:t>
            </a:r>
          </a:p>
        </p:txBody>
      </p:sp>
      <p:sp>
        <p:nvSpPr>
          <p:cNvPr id="9" name="Tijdelijke aanduiding voor inhoud 8">
            <a:extLst>
              <a:ext uri="{FF2B5EF4-FFF2-40B4-BE49-F238E27FC236}">
                <a16:creationId xmlns:a16="http://schemas.microsoft.com/office/drawing/2014/main" id="{29C1C761-0B18-1C01-6AE3-3AE07E0C03DA}"/>
              </a:ext>
            </a:extLst>
          </p:cNvPr>
          <p:cNvSpPr>
            <a:spLocks noGrp="1"/>
          </p:cNvSpPr>
          <p:nvPr>
            <p:ph sz="half" idx="1"/>
          </p:nvPr>
        </p:nvSpPr>
        <p:spPr>
          <a:xfrm>
            <a:off x="838200" y="2977869"/>
            <a:ext cx="5006009" cy="5127964"/>
          </a:xfrm>
        </p:spPr>
        <p:txBody>
          <a:bodyPr vert="horz" lIns="91440" tIns="45720" rIns="91440" bIns="45720" rtlCol="0" anchor="t">
            <a:noAutofit/>
          </a:bodyPr>
          <a:lstStyle/>
          <a:p>
            <a:pPr marL="0" indent="0">
              <a:buNone/>
            </a:pPr>
            <a:r>
              <a:rPr lang="nl-NL" b="1"/>
              <a:t>Waar gaat dit plan over?</a:t>
            </a:r>
            <a:br>
              <a:rPr lang="nl-NL" b="1"/>
            </a:br>
            <a:r>
              <a:rPr lang="nl-NL"/>
              <a:t>Het Coördinatiepunt Wijkverpleging ondersteunt verwijzers bij het vinden van passende wijkverpleging wanneer een zorgvraag niet terecht kan bij de voorkeursaanbieder. Iedere aanvraag start bij de aanbieder van eerste voorkeur, zodat de lokale samenwerking en bestaande relaties zoveel mogelijk in stand blijven. Wanneer deze aanbieder de zorg niet kan oppakken, kan de verwijzer de aanvraag uitzetten via het Coördinatiepunt Wijkverpleging. Het coördinatiepunt deelt de aanvraag vervolgens met meerdere wijkverplegingsorganisaties in de regio, zodat de verwijzer deze niet afzonderlijk hoeft te benaderen. In eerste instantie richt het coördinatiepunt zich op aanvragen vanuit de huisartsenzorg. Op termijn kan de toegang worden uitgebreid naar andere verwijzers en mogelijk ook naar inwoners zelf. Daarnaast wordt voorzien dat ook gespecialiseerde wijkverpleging onderdeel gaat uitmaken van het coördinatiepunt.</a:t>
            </a:r>
            <a:br>
              <a:rPr lang="nl-NL"/>
            </a:br>
            <a:br>
              <a:rPr lang="nl-NL"/>
            </a:br>
            <a:r>
              <a:rPr lang="nl-NL"/>
              <a:t> </a:t>
            </a:r>
            <a:br>
              <a:rPr lang="nl-NL"/>
            </a:br>
            <a:r>
              <a:rPr lang="nl-NL" b="1"/>
              <a:t>Wat is het beoogde resultaat?</a:t>
            </a:r>
            <a:br>
              <a:rPr lang="nl-NL"/>
            </a:br>
            <a:r>
              <a:rPr lang="nl-NL"/>
              <a:t>Het beoogde resultaat is dat inwoners sneller toegang krijgen tot passende wijkverpleging en dat beschikbare capaciteit binnen de regio beter wordt benut. Tegelijkertijd worden de administratieve lasten voor verwijzers verlaagd, doordat zij bij een vastgelopen zorgvraag niet langer meerdere organisaties afzonderlijk hoeven te benaderen. De lokale samenwerking blijft daarbij het uitgangspunt: pas wanneer de voorkeursaanbieder de zorg niet kan leveren, wordt regionaal gezocht naar een passend alternatief.</a:t>
            </a:r>
            <a:endParaRPr lang="en-US"/>
          </a:p>
          <a:p>
            <a:pPr marL="0" indent="0">
              <a:buNone/>
            </a:pPr>
            <a:endParaRPr lang="nl-NL"/>
          </a:p>
        </p:txBody>
      </p:sp>
      <p:graphicFrame>
        <p:nvGraphicFramePr>
          <p:cNvPr id="6" name="Tabel 5">
            <a:extLst>
              <a:ext uri="{FF2B5EF4-FFF2-40B4-BE49-F238E27FC236}">
                <a16:creationId xmlns:a16="http://schemas.microsoft.com/office/drawing/2014/main" id="{62B0F9B9-53E9-2E64-C3EF-85821D247BD6}"/>
              </a:ext>
            </a:extLst>
          </p:cNvPr>
          <p:cNvGraphicFramePr>
            <a:graphicFrameLocks noGrp="1"/>
          </p:cNvGraphicFramePr>
          <p:nvPr>
            <p:extLst>
              <p:ext uri="{D42A27DB-BD31-4B8C-83A1-F6EECF244321}">
                <p14:modId xmlns:p14="http://schemas.microsoft.com/office/powerpoint/2010/main" val="2228782404"/>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a:ea typeface="Aptos" panose="020B0004020202020204" pitchFamily="34" charset="0"/>
                          <a:cs typeface="Aptos" panose="020B0004020202020204" pitchFamily="34" charset="0"/>
                        </a:rPr>
                        <a:t>Project/plan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Trekker</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Betrokken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Status</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Financiering</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a:ea typeface="Aptos" panose="020B0004020202020204" pitchFamily="34" charset="0"/>
                          <a:cs typeface="Aptos" panose="020B0004020202020204" pitchFamily="34" charset="0"/>
                        </a:rPr>
                        <a:t>Coördinatiepunt Wijkverpleging</a:t>
                      </a:r>
                      <a:endParaRPr lang="en-US"/>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Santé Partners</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marL="0" marR="0" lvl="0" indent="0" algn="l" defTabSz="1199967" rtl="0" eaLnBrk="1" fontAlgn="auto" latinLnBrk="0" hangingPunct="1">
                        <a:lnSpc>
                          <a:spcPct val="100000"/>
                        </a:lnSpc>
                        <a:spcBef>
                          <a:spcPts val="0"/>
                        </a:spcBef>
                        <a:spcAft>
                          <a:spcPts val="0"/>
                        </a:spcAft>
                        <a:buClrTx/>
                        <a:buSzTx/>
                        <a:buFontTx/>
                        <a:buNone/>
                        <a:tabLst/>
                        <a:defRPr/>
                      </a:pPr>
                      <a:r>
                        <a:rPr lang="nl-NL" sz="1200">
                          <a:effectLst/>
                          <a:latin typeface="Aptos"/>
                          <a:ea typeface="Aptos" panose="020B0004020202020204" pitchFamily="34" charset="0"/>
                          <a:cs typeface="Aptos" panose="020B0004020202020204" pitchFamily="34" charset="0"/>
                        </a:rPr>
                        <a:t>Wijkverpleging, huisartsen, op termijn ook ziekenhuizen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In uitvoering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err="1">
                          <a:effectLst/>
                          <a:latin typeface="Aptos"/>
                          <a:ea typeface="Aptos" panose="020B0004020202020204" pitchFamily="34" charset="0"/>
                          <a:cs typeface="Aptos" panose="020B0004020202020204" pitchFamily="34" charset="0"/>
                        </a:rPr>
                        <a:t>ZonMw</a:t>
                      </a:r>
                      <a:r>
                        <a:rPr lang="nl-NL" sz="1200">
                          <a:effectLst/>
                          <a:latin typeface="Aptos"/>
                          <a:ea typeface="Aptos" panose="020B0004020202020204" pitchFamily="34" charset="0"/>
                          <a:cs typeface="Aptos" panose="020B0004020202020204" pitchFamily="34" charset="0"/>
                        </a:rPr>
                        <a:t>, </a:t>
                      </a:r>
                      <a:r>
                        <a:rPr lang="nl-NL" sz="1200" err="1">
                          <a:effectLst/>
                          <a:latin typeface="Aptos"/>
                          <a:ea typeface="Aptos" panose="020B0004020202020204" pitchFamily="34" charset="0"/>
                          <a:cs typeface="Aptos" panose="020B0004020202020204" pitchFamily="34" charset="0"/>
                        </a:rPr>
                        <a:t>Zvw</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EC0503EB-F144-D6FA-D560-BBBD4AE23D11}"/>
              </a:ext>
            </a:extLst>
          </p:cNvPr>
          <p:cNvSpPr>
            <a:spLocks noGrp="1"/>
          </p:cNvSpPr>
          <p:nvPr>
            <p:ph sz="half" idx="2"/>
          </p:nvPr>
        </p:nvSpPr>
        <p:spPr>
          <a:xfrm>
            <a:off x="6347790" y="2977868"/>
            <a:ext cx="5006010" cy="5127965"/>
          </a:xfrm>
        </p:spPr>
        <p:txBody>
          <a:bodyPr vert="horz" lIns="91440" tIns="45720" rIns="91440" bIns="45720" rtlCol="0" anchor="t">
            <a:noAutofit/>
          </a:bodyPr>
          <a:lstStyle/>
          <a:p>
            <a:pPr marL="0" indent="0">
              <a:buNone/>
            </a:pPr>
            <a:r>
              <a:rPr lang="nl-NL" b="1"/>
              <a:t>Wat vraagt dit van wie?</a:t>
            </a:r>
            <a:br>
              <a:rPr lang="nl-NL" b="1"/>
            </a:br>
            <a:r>
              <a:rPr lang="nl-NL"/>
              <a:t>Wijkverplegingsorganisaties werken samen binnen het regionale coördinatiepunt en zorgen voor een actuele beschikbaarheid van capaciteit. </a:t>
            </a:r>
            <a:br>
              <a:rPr lang="nl-NL"/>
            </a:br>
            <a:br>
              <a:rPr lang="nl-NL"/>
            </a:br>
            <a:r>
              <a:rPr lang="nl-NL"/>
              <a:t>Huisartsen kunnen het coördinatiepunt inzetten wanneer plaatsing bij de voorkeursaanbieder niet mogelijk is. De deelnemende organisaties maken gezamenlijk afspraken over werkwijze, bereikbaarheid en doorbemiddeling.</a:t>
            </a:r>
            <a:endParaRPr lang="en-US"/>
          </a:p>
          <a:p>
            <a:pPr marL="179705" indent="-179705">
              <a:buNone/>
            </a:pPr>
            <a:endParaRPr lang="nl-NL" b="1"/>
          </a:p>
          <a:p>
            <a:pPr marL="0" indent="0">
              <a:buNone/>
            </a:pPr>
            <a:r>
              <a:rPr lang="nl-NL" b="1"/>
              <a:t>Wat is de actuele status?</a:t>
            </a:r>
            <a:br>
              <a:rPr lang="nl-NL" b="1"/>
            </a:br>
            <a:r>
              <a:rPr lang="nl-NL"/>
              <a:t>Coördinatiepunt Wijkverpleging in de regio Lekstroom is augustus 2026 gestart. Daarnaast wordt verkend hoe de dienstverlening in de toekomst verder kan worden uitgebreid, bijvoorbeeld dat inwoners zelf een ondersteuningsverzoek kunnen indienen. </a:t>
            </a:r>
            <a:endParaRPr lang="en-US"/>
          </a:p>
          <a:p>
            <a:pPr marL="0" indent="0">
              <a:buNone/>
            </a:pPr>
            <a:endParaRPr lang="nl-NL"/>
          </a:p>
        </p:txBody>
      </p:sp>
    </p:spTree>
    <p:extLst>
      <p:ext uri="{BB962C8B-B14F-4D97-AF65-F5344CB8AC3E}">
        <p14:creationId xmlns:p14="http://schemas.microsoft.com/office/powerpoint/2010/main" val="3677144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021C4-ED91-F165-2B2B-3342F1F318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681DF4A-7B49-452C-6D82-7CB8D3F753B7}"/>
              </a:ext>
            </a:extLst>
          </p:cNvPr>
          <p:cNvSpPr>
            <a:spLocks noGrp="1"/>
          </p:cNvSpPr>
          <p:nvPr>
            <p:ph type="title"/>
          </p:nvPr>
        </p:nvSpPr>
        <p:spPr/>
        <p:txBody>
          <a:bodyPr>
            <a:noAutofit/>
          </a:bodyPr>
          <a:lstStyle/>
          <a:p>
            <a:r>
              <a:rPr lang="nl-NL"/>
              <a:t>Geclusterde wijkverpleging</a:t>
            </a:r>
          </a:p>
        </p:txBody>
      </p:sp>
      <p:sp>
        <p:nvSpPr>
          <p:cNvPr id="9" name="Tijdelijke aanduiding voor inhoud 8">
            <a:extLst>
              <a:ext uri="{FF2B5EF4-FFF2-40B4-BE49-F238E27FC236}">
                <a16:creationId xmlns:a16="http://schemas.microsoft.com/office/drawing/2014/main" id="{4523FB8E-190A-7EB2-6BBE-647FE659C5D4}"/>
              </a:ext>
            </a:extLst>
          </p:cNvPr>
          <p:cNvSpPr>
            <a:spLocks noGrp="1"/>
          </p:cNvSpPr>
          <p:nvPr>
            <p:ph sz="half" idx="1"/>
          </p:nvPr>
        </p:nvSpPr>
        <p:spPr>
          <a:xfrm>
            <a:off x="838200" y="2977869"/>
            <a:ext cx="5006009" cy="5127964"/>
          </a:xfrm>
        </p:spPr>
        <p:txBody>
          <a:bodyPr>
            <a:noAutofit/>
          </a:bodyPr>
          <a:lstStyle/>
          <a:p>
            <a:pPr marL="0" indent="0">
              <a:buNone/>
            </a:pPr>
            <a:r>
              <a:rPr lang="nl-NL" b="1"/>
              <a:t>Waar gaat dit plan over?</a:t>
            </a:r>
            <a:br>
              <a:rPr lang="nl-NL" b="1"/>
            </a:br>
            <a:r>
              <a:rPr lang="nl-NL"/>
              <a:t>Geclusterde wijkverpleging is een vernieuwende manier van zorg verlenen waarbij cliënten voor bepaalde gedefinieerde verpleegkundige handelingen naar een centrale plek in de wijk komen. Denk hierbij aan wondzorg, zwachtelen, injecties, katheterwissel en drainzorg. </a:t>
            </a:r>
            <a:br>
              <a:rPr lang="nl-NL"/>
            </a:br>
            <a:br>
              <a:rPr lang="nl-NL"/>
            </a:br>
            <a:br>
              <a:rPr lang="nl-NL"/>
            </a:br>
            <a:r>
              <a:rPr lang="nl-NL" b="1"/>
              <a:t>Wat is het beoogde resultaat?</a:t>
            </a:r>
            <a:br>
              <a:rPr lang="nl-NL" b="1"/>
            </a:br>
            <a:r>
              <a:rPr lang="nl-NL"/>
              <a:t>In deze nieuwe manier van werken staat het welzijn van cliënten centraal. </a:t>
            </a:r>
          </a:p>
          <a:p>
            <a:r>
              <a:rPr lang="nl-NL"/>
              <a:t>Meer zelfstandigheid: Cliënten voelen zich minder afhankelijk doordat zij (eventueel samen met een mantelzorger) naar de locatie komen.</a:t>
            </a:r>
          </a:p>
          <a:p>
            <a:r>
              <a:rPr lang="nl-NL"/>
              <a:t>Sociale ontmoeting: De locatie wordt een plek waar mensen elkaar ontmoeten, samen koffie drinken en een praatje maken. Dat doorbreekt eenzaamheid en versterkt de verbinding met de wijk. </a:t>
            </a:r>
          </a:p>
          <a:p>
            <a:r>
              <a:rPr lang="nl-NL"/>
              <a:t>Toegankelijke zorg: Door minder reistijd voor zorgverleners blijft er meer tijd over voor directe zorgverlening. Zo kunnen meer mensen geholpen worden. </a:t>
            </a:r>
          </a:p>
          <a:p>
            <a:pPr marL="0" indent="0">
              <a:buNone/>
            </a:pPr>
            <a:endParaRPr lang="nl-NL"/>
          </a:p>
          <a:p>
            <a:pPr marL="0" indent="0">
              <a:buNone/>
            </a:pPr>
            <a:br>
              <a:rPr lang="nl-NL"/>
            </a:br>
            <a:endParaRPr lang="nl-NL"/>
          </a:p>
        </p:txBody>
      </p:sp>
      <p:graphicFrame>
        <p:nvGraphicFramePr>
          <p:cNvPr id="6" name="Tabel 5">
            <a:extLst>
              <a:ext uri="{FF2B5EF4-FFF2-40B4-BE49-F238E27FC236}">
                <a16:creationId xmlns:a16="http://schemas.microsoft.com/office/drawing/2014/main" id="{0308CF5B-B2ED-E617-6302-34F2C2EBDA85}"/>
              </a:ext>
            </a:extLst>
          </p:cNvPr>
          <p:cNvGraphicFramePr>
            <a:graphicFrameLocks noGrp="1"/>
          </p:cNvGraphicFramePr>
          <p:nvPr>
            <p:extLst>
              <p:ext uri="{D42A27DB-BD31-4B8C-83A1-F6EECF244321}">
                <p14:modId xmlns:p14="http://schemas.microsoft.com/office/powerpoint/2010/main" val="3406873154"/>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a:ea typeface="Aptos" panose="020B0004020202020204" pitchFamily="34" charset="0"/>
                          <a:cs typeface="Aptos" panose="020B0004020202020204" pitchFamily="34" charset="0"/>
                        </a:rPr>
                        <a:t>Project/plan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Trekker</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Betrokken</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Status</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a:ea typeface="Aptos" panose="020B0004020202020204" pitchFamily="34" charset="0"/>
                          <a:cs typeface="Aptos" panose="020B0004020202020204" pitchFamily="34" charset="0"/>
                        </a:rPr>
                        <a:t>Financiering</a:t>
                      </a:r>
                      <a:endParaRPr lang="nl-NL" sz="1200">
                        <a:effectLst/>
                        <a:latin typeface="Aptos"/>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a:ea typeface="Aptos" panose="020B0004020202020204" pitchFamily="34" charset="0"/>
                          <a:cs typeface="Aptos" panose="020B0004020202020204" pitchFamily="34" charset="0"/>
                        </a:rPr>
                        <a:t>Geclusterde wijkverpleging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Santé Partners, Zorgspectrum, Antonius Ziekenhuis</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endParaRPr lang="nl-NL" sz="1200">
                        <a:effectLst/>
                        <a:latin typeface="Calibri" panose="020F0502020204030204" pitchFamily="34" charset="0"/>
                        <a:ea typeface="Calibri" panose="020F0502020204030204" pitchFamily="34" charset="0"/>
                        <a:cs typeface="Aptos" panose="020B0004020202020204" pitchFamily="34" charset="0"/>
                      </a:endParaRPr>
                    </a:p>
                    <a:p>
                      <a:r>
                        <a:rPr lang="nl-NL" sz="1200">
                          <a:effectLst/>
                          <a:latin typeface="Calibri"/>
                          <a:ea typeface="Calibri"/>
                          <a:cs typeface="Aptos" panose="020B0004020202020204" pitchFamily="34" charset="0"/>
                        </a:rPr>
                        <a:t>Wijkverpleegkundige organisaties, Antonius ziekenhuis</a:t>
                      </a: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Loopt in Houten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a:ea typeface="Aptos" panose="020B0004020202020204" pitchFamily="34" charset="0"/>
                          <a:cs typeface="Aptos" panose="020B0004020202020204" pitchFamily="34" charset="0"/>
                        </a:rPr>
                        <a:t>Verkenning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1B12BBD8-502A-B1EB-4D9F-23A79CD67C14}"/>
              </a:ext>
            </a:extLst>
          </p:cNvPr>
          <p:cNvSpPr>
            <a:spLocks noGrp="1"/>
          </p:cNvSpPr>
          <p:nvPr>
            <p:ph sz="half" idx="2"/>
          </p:nvPr>
        </p:nvSpPr>
        <p:spPr>
          <a:xfrm>
            <a:off x="6347790" y="2977868"/>
            <a:ext cx="5006010" cy="5127965"/>
          </a:xfrm>
        </p:spPr>
        <p:txBody>
          <a:bodyPr>
            <a:noAutofit/>
          </a:bodyPr>
          <a:lstStyle/>
          <a:p>
            <a:pPr marL="0" indent="0">
              <a:buNone/>
            </a:pPr>
            <a:r>
              <a:rPr lang="nl-NL"/>
              <a:t>Uitgangspunt is ‘zorg op locatie, tenzij het niet anders kan’. Dat betekent dat de zorg aan huis blijft bestaan waar dat nodig is. Dat maakt de zorg efficiënter, toekomstbestendiger en beter afgestemd op de behoeften van zowel cliënten als zorgverleners. </a:t>
            </a:r>
          </a:p>
          <a:p>
            <a:pPr marL="0" indent="0">
              <a:buNone/>
            </a:pPr>
            <a:endParaRPr lang="nl-NL" b="1"/>
          </a:p>
          <a:p>
            <a:pPr marL="0" indent="0">
              <a:buNone/>
            </a:pPr>
            <a:r>
              <a:rPr lang="nl-NL" b="1"/>
              <a:t>Wat vraagt dit van wie?</a:t>
            </a:r>
            <a:br>
              <a:rPr lang="nl-NL" b="1"/>
            </a:br>
            <a:r>
              <a:rPr lang="nl-NL"/>
              <a:t>Wijkverpleegkundige organisaties, ziekenhuizen en huisartsen gaan werken conform deze nieuwe werkwijze. </a:t>
            </a:r>
            <a:endParaRPr lang="nl-NL" b="1"/>
          </a:p>
          <a:p>
            <a:pPr marL="0" indent="0">
              <a:buNone/>
            </a:pPr>
            <a:endParaRPr lang="nl-NL" b="1"/>
          </a:p>
          <a:p>
            <a:pPr marL="0" indent="0">
              <a:buNone/>
            </a:pPr>
            <a:r>
              <a:rPr lang="nl-NL" b="1"/>
              <a:t>Wat is de actuele status?</a:t>
            </a:r>
            <a:br>
              <a:rPr lang="nl-NL" b="1"/>
            </a:br>
            <a:r>
              <a:rPr lang="nl-NL"/>
              <a:t>In Houten is geclusterde wijkverpleging ingevoerd. Er vindt een verkenning plaats naar andere locaties in de regio Lekstroom.</a:t>
            </a:r>
          </a:p>
        </p:txBody>
      </p:sp>
    </p:spTree>
    <p:extLst>
      <p:ext uri="{BB962C8B-B14F-4D97-AF65-F5344CB8AC3E}">
        <p14:creationId xmlns:p14="http://schemas.microsoft.com/office/powerpoint/2010/main" val="1430597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4EA97-80B6-362B-3E91-37011DBC91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0C205E-AACB-C32D-3AFB-8AEA3ED6D0D2}"/>
              </a:ext>
            </a:extLst>
          </p:cNvPr>
          <p:cNvSpPr>
            <a:spLocks noGrp="1"/>
          </p:cNvSpPr>
          <p:nvPr>
            <p:ph type="title"/>
          </p:nvPr>
        </p:nvSpPr>
        <p:spPr/>
        <p:txBody>
          <a:bodyPr>
            <a:noAutofit/>
          </a:bodyPr>
          <a:lstStyle/>
          <a:p>
            <a:r>
              <a:rPr lang="nl-NL"/>
              <a:t>Kortdurend verblijf/ GRZ</a:t>
            </a:r>
          </a:p>
        </p:txBody>
      </p:sp>
      <p:sp>
        <p:nvSpPr>
          <p:cNvPr id="9" name="Tijdelijke aanduiding voor inhoud 8">
            <a:extLst>
              <a:ext uri="{FF2B5EF4-FFF2-40B4-BE49-F238E27FC236}">
                <a16:creationId xmlns:a16="http://schemas.microsoft.com/office/drawing/2014/main" id="{0D446C06-CA21-2964-BFA4-09A267D487D3}"/>
              </a:ext>
            </a:extLst>
          </p:cNvPr>
          <p:cNvSpPr>
            <a:spLocks noGrp="1"/>
          </p:cNvSpPr>
          <p:nvPr>
            <p:ph sz="half" idx="1"/>
          </p:nvPr>
        </p:nvSpPr>
        <p:spPr>
          <a:xfrm>
            <a:off x="838200" y="2743200"/>
            <a:ext cx="5006009" cy="5362633"/>
          </a:xfrm>
        </p:spPr>
        <p:txBody>
          <a:bodyPr>
            <a:noAutofit/>
          </a:bodyPr>
          <a:lstStyle/>
          <a:p>
            <a:pPr marL="0" indent="0">
              <a:buNone/>
            </a:pPr>
            <a:r>
              <a:rPr lang="nl-NL" b="1"/>
              <a:t>Waar gaat dit plan over?</a:t>
            </a:r>
            <a:br>
              <a:rPr lang="nl-NL" b="1"/>
            </a:br>
            <a:r>
              <a:rPr lang="nl-NL"/>
              <a:t>Dit plan gaat over het verbeteren van de Geriatrische Revalidatie Zorg (GRZ). Voor de lokale samenwerking is van belang dat wordt ingezet op kortere intramurale GRZ (in een VVT-instelling) door inzet van ambulante GRZ (behandeling thuis). Op deze wijze wordt de wachttijd tot intramurale GRZ verkort. </a:t>
            </a:r>
            <a:br>
              <a:rPr lang="nl-NL"/>
            </a:br>
            <a:br>
              <a:rPr lang="nl-NL"/>
            </a:br>
            <a:br>
              <a:rPr lang="nl-NL"/>
            </a:br>
            <a:r>
              <a:rPr lang="nl-NL" b="1"/>
              <a:t>Wat is het beoogde resultaat?</a:t>
            </a:r>
            <a:br>
              <a:rPr lang="nl-NL" b="1"/>
            </a:br>
            <a:r>
              <a:rPr lang="nl-NL"/>
              <a:t>Het Transformatieplan heeft als doel om de geriatrische revalidatiezorg (GRZ) in de regio Utrecht toekomstbestendig te maken. Het beoogde resultaat is:</a:t>
            </a:r>
          </a:p>
          <a:p>
            <a:r>
              <a:rPr lang="nl-NL"/>
              <a:t>Meer herstel in de thuissituatie: patiënten revalideren waar mogelijk ambulant (thuis of poliklinisch), wat bijdraagt aan zelfstandigheid en sociale participatie.</a:t>
            </a:r>
          </a:p>
          <a:p>
            <a:r>
              <a:rPr lang="nl-NL"/>
              <a:t>Snellere en betere triage en doorstroming: minder ‘verkeerde </a:t>
            </a:r>
            <a:r>
              <a:rPr lang="nl-NL" err="1"/>
              <a:t>beddagen</a:t>
            </a:r>
            <a:r>
              <a:rPr lang="nl-NL"/>
              <a:t>’ in ziekenhuizen, snellere plaatsing op de juiste plek.</a:t>
            </a:r>
          </a:p>
          <a:p>
            <a:r>
              <a:rPr lang="nl-NL"/>
              <a:t>Doelmatige inzet van specialistische expertise: specialisatie per doelgroep, met behoud van basiszorg in alle </a:t>
            </a:r>
            <a:r>
              <a:rPr lang="nl-NL" err="1"/>
              <a:t>subregio’s</a:t>
            </a:r>
            <a:r>
              <a:rPr lang="nl-NL"/>
              <a:t>.</a:t>
            </a:r>
          </a:p>
          <a:p>
            <a:r>
              <a:rPr lang="nl-NL"/>
              <a:t>Versterkte regionale samenwerking: betere informatiedeling (bijvoorbeeld OK-Planning per ziekenhuis), gezamenlijke monitoring, afgestemde zorgpaden zoals verbeteren van triage met ziekenhuizen, centrale coördinatie doorstroming).</a:t>
            </a:r>
          </a:p>
          <a:p>
            <a:pPr marL="0" indent="0">
              <a:buNone/>
            </a:pPr>
            <a:endParaRPr lang="nl-NL"/>
          </a:p>
        </p:txBody>
      </p:sp>
      <p:graphicFrame>
        <p:nvGraphicFramePr>
          <p:cNvPr id="6" name="Tabel 5">
            <a:extLst>
              <a:ext uri="{FF2B5EF4-FFF2-40B4-BE49-F238E27FC236}">
                <a16:creationId xmlns:a16="http://schemas.microsoft.com/office/drawing/2014/main" id="{1B65ECC9-5B42-86C8-FBDC-EA937BA71244}"/>
              </a:ext>
            </a:extLst>
          </p:cNvPr>
          <p:cNvGraphicFramePr>
            <a:graphicFrameLocks noGrp="1"/>
          </p:cNvGraphicFramePr>
          <p:nvPr>
            <p:extLst>
              <p:ext uri="{D42A27DB-BD31-4B8C-83A1-F6EECF244321}">
                <p14:modId xmlns:p14="http://schemas.microsoft.com/office/powerpoint/2010/main" val="1136481448"/>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Kortdurend verblijf/ GRZ</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Midden-NL</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VVT-partijen die GRZ-zorg leveren, huisartsen, ziekenhuizen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Snelle toets goedgekeurd,</a:t>
                      </a:r>
                      <a:endParaRPr lang="nl-NL" sz="1200">
                        <a:effectLst/>
                        <a:latin typeface="Aptos" panose="020B0004020202020204" pitchFamily="34" charset="0"/>
                        <a:ea typeface="Aptos" panose="020B0004020202020204" pitchFamily="34" charset="0"/>
                        <a:cs typeface="Aptos" panose="020B0004020202020204" pitchFamily="34" charset="0"/>
                      </a:endParaRPr>
                    </a:p>
                    <a:p>
                      <a:pPr>
                        <a:buNone/>
                      </a:pPr>
                      <a:r>
                        <a:rPr lang="nl-NL" sz="1200">
                          <a:effectLst/>
                          <a:latin typeface="Aptos" panose="020B0004020202020204" pitchFamily="34" charset="0"/>
                          <a:ea typeface="Aptos" panose="020B0004020202020204" pitchFamily="34" charset="0"/>
                          <a:cs typeface="Calibri" panose="020F0502020204030204" pitchFamily="34" charset="0"/>
                        </a:rPr>
                        <a:t>TP ingediend</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IZA-TP</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E8EFFB54-6C8D-5A65-4345-EF1459715892}"/>
              </a:ext>
            </a:extLst>
          </p:cNvPr>
          <p:cNvSpPr>
            <a:spLocks noGrp="1"/>
          </p:cNvSpPr>
          <p:nvPr>
            <p:ph sz="half" idx="2"/>
          </p:nvPr>
        </p:nvSpPr>
        <p:spPr>
          <a:xfrm>
            <a:off x="6347790" y="2743200"/>
            <a:ext cx="5006010" cy="5362634"/>
          </a:xfrm>
        </p:spPr>
        <p:txBody>
          <a:bodyPr>
            <a:noAutofit/>
          </a:bodyPr>
          <a:lstStyle/>
          <a:p>
            <a:pPr marL="0" indent="0">
              <a:buNone/>
            </a:pPr>
            <a:r>
              <a:rPr lang="nl-NL" b="1"/>
              <a:t>Wat vraagt dit van wie?</a:t>
            </a:r>
            <a:br>
              <a:rPr lang="nl-NL" b="1"/>
            </a:br>
            <a:r>
              <a:rPr lang="nl-NL"/>
              <a:t>Dit plan heeft veel impact op ziekenhuizen en VVT. De ambulante GRZ-zorg wordt geleverd vanuit de VVT, de algemene medische zorg wordt in deze periode weer door de huisarts geleverd. Dit vraagt goede afspraken en informatie-uitwisseling. </a:t>
            </a:r>
          </a:p>
          <a:p>
            <a:pPr marL="0" indent="0">
              <a:buNone/>
            </a:pPr>
            <a:r>
              <a:rPr lang="nl-NL"/>
              <a:t> </a:t>
            </a:r>
          </a:p>
          <a:p>
            <a:pPr marL="0" indent="0">
              <a:buNone/>
            </a:pPr>
            <a:r>
              <a:rPr lang="nl-NL" b="1"/>
              <a:t>Wat is de actuele status?</a:t>
            </a:r>
            <a:br>
              <a:rPr lang="nl-NL" b="1"/>
            </a:br>
            <a:r>
              <a:rPr lang="nl-NL"/>
              <a:t>De actuele status is dat het Transformatieplan over dit onderwerp is ingediend.</a:t>
            </a:r>
          </a:p>
          <a:p>
            <a:pPr marL="0" indent="0">
              <a:buNone/>
            </a:pPr>
            <a:endParaRPr lang="nl-NL"/>
          </a:p>
        </p:txBody>
      </p:sp>
    </p:spTree>
    <p:extLst>
      <p:ext uri="{BB962C8B-B14F-4D97-AF65-F5344CB8AC3E}">
        <p14:creationId xmlns:p14="http://schemas.microsoft.com/office/powerpoint/2010/main" val="1924867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43491-425A-804C-460D-0CC03BF0BB8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D358D0-B533-CE00-1C75-36EF951BB66B}"/>
              </a:ext>
            </a:extLst>
          </p:cNvPr>
          <p:cNvSpPr>
            <a:spLocks noGrp="1"/>
          </p:cNvSpPr>
          <p:nvPr>
            <p:ph type="title"/>
          </p:nvPr>
        </p:nvSpPr>
        <p:spPr/>
        <p:txBody>
          <a:bodyPr>
            <a:noAutofit/>
          </a:bodyPr>
          <a:lstStyle/>
          <a:p>
            <a:r>
              <a:rPr lang="nl-NL"/>
              <a:t>Digitalisering – </a:t>
            </a:r>
            <a:br>
              <a:rPr lang="nl-NL"/>
            </a:br>
            <a:r>
              <a:rPr lang="nl-NL"/>
              <a:t>fundament onder de gehele beweging</a:t>
            </a:r>
          </a:p>
        </p:txBody>
      </p:sp>
      <p:sp>
        <p:nvSpPr>
          <p:cNvPr id="9" name="Tijdelijke aanduiding voor inhoud 8">
            <a:extLst>
              <a:ext uri="{FF2B5EF4-FFF2-40B4-BE49-F238E27FC236}">
                <a16:creationId xmlns:a16="http://schemas.microsoft.com/office/drawing/2014/main" id="{D70648F5-03B9-B25A-97B9-B12A4C45534B}"/>
              </a:ext>
            </a:extLst>
          </p:cNvPr>
          <p:cNvSpPr>
            <a:spLocks noGrp="1"/>
          </p:cNvSpPr>
          <p:nvPr>
            <p:ph sz="half" idx="1"/>
          </p:nvPr>
        </p:nvSpPr>
        <p:spPr>
          <a:xfrm>
            <a:off x="838200" y="2929317"/>
            <a:ext cx="5006009" cy="5176516"/>
          </a:xfrm>
        </p:spPr>
        <p:txBody>
          <a:bodyPr>
            <a:noAutofit/>
          </a:bodyPr>
          <a:lstStyle/>
          <a:p>
            <a:pPr marL="0" indent="0">
              <a:buNone/>
            </a:pPr>
            <a:r>
              <a:rPr lang="nl-NL" b="1"/>
              <a:t>Waar gaat dit plan over?</a:t>
            </a:r>
            <a:br>
              <a:rPr lang="nl-NL" b="1"/>
            </a:br>
            <a:r>
              <a:rPr lang="nl-NL"/>
              <a:t>Digitalisering is het Transformatieplan dat voor Midden-Nederland  is opgesteld door RSO </a:t>
            </a:r>
            <a:r>
              <a:rPr lang="nl-NL" err="1"/>
              <a:t>Trijn</a:t>
            </a:r>
            <a:r>
              <a:rPr lang="nl-NL"/>
              <a:t>, met als opdracht een digitale slag te maken in de hele sector. Dit vraagt om doorontwikkeling van diverse systemen, in eerste instantie op regionaal niveau. </a:t>
            </a:r>
            <a:br>
              <a:rPr lang="nl-NL"/>
            </a:br>
            <a:br>
              <a:rPr lang="nl-NL"/>
            </a:br>
            <a:br>
              <a:rPr lang="nl-NL"/>
            </a:br>
            <a:r>
              <a:rPr lang="nl-NL" b="1"/>
              <a:t>Wat is het beoogde resultaat?</a:t>
            </a:r>
            <a:br>
              <a:rPr lang="nl-NL" b="1"/>
            </a:br>
            <a:r>
              <a:rPr lang="nl-NL"/>
              <a:t>Het doel is betere netwerksamenwerkingen tussen alle betrokken partijen en betere (en daarmee veilige) dossierinzage en gegevensuitwisseling van de patiënt. Daarnaast zal er gewerkt worden aan het realiseren van een basisinfrastructuur waarmee samenwerking verbeterd wordt. Ook betere communicatie naar inwoners en professionals uit zorg, en sociaal domein inclusief welzijn, vallen binnen dit project. In het sociaal domein wordt met dit plan een inhaalslag gedaan om de behoefte aan digitalisering op te halen, wat in de zorg al eerder is gedaan.</a:t>
            </a:r>
          </a:p>
          <a:p>
            <a:pPr marL="0" indent="0">
              <a:buNone/>
            </a:pPr>
            <a:endParaRPr lang="nl-NL"/>
          </a:p>
        </p:txBody>
      </p:sp>
      <p:graphicFrame>
        <p:nvGraphicFramePr>
          <p:cNvPr id="6" name="Tabel 5">
            <a:extLst>
              <a:ext uri="{FF2B5EF4-FFF2-40B4-BE49-F238E27FC236}">
                <a16:creationId xmlns:a16="http://schemas.microsoft.com/office/drawing/2014/main" id="{A8FCAAB4-7BB5-DFD8-BEFA-1DF712D031EB}"/>
              </a:ext>
            </a:extLst>
          </p:cNvPr>
          <p:cNvGraphicFramePr>
            <a:graphicFrameLocks noGrp="1"/>
          </p:cNvGraphicFramePr>
          <p:nvPr>
            <p:extLst>
              <p:ext uri="{D42A27DB-BD31-4B8C-83A1-F6EECF244321}">
                <p14:modId xmlns:p14="http://schemas.microsoft.com/office/powerpoint/2010/main" val="2725608701"/>
              </p:ext>
            </p:extLst>
          </p:nvPr>
        </p:nvGraphicFramePr>
        <p:xfrm>
          <a:off x="838199" y="1366838"/>
          <a:ext cx="10515600" cy="1280160"/>
        </p:xfrm>
        <a:graphic>
          <a:graphicData uri="http://schemas.openxmlformats.org/drawingml/2006/table">
            <a:tbl>
              <a:tblPr firstRow="1" bandRow="1">
                <a:tableStyleId>{7DF18680-E054-41AD-8BC1-D1AEF772440D}</a:tableStyleId>
              </a:tblPr>
              <a:tblGrid>
                <a:gridCol w="2103120">
                  <a:extLst>
                    <a:ext uri="{9D8B030D-6E8A-4147-A177-3AD203B41FA5}">
                      <a16:colId xmlns:a16="http://schemas.microsoft.com/office/drawing/2014/main" val="2451475022"/>
                    </a:ext>
                  </a:extLst>
                </a:gridCol>
                <a:gridCol w="2103120">
                  <a:extLst>
                    <a:ext uri="{9D8B030D-6E8A-4147-A177-3AD203B41FA5}">
                      <a16:colId xmlns:a16="http://schemas.microsoft.com/office/drawing/2014/main" val="316713050"/>
                    </a:ext>
                  </a:extLst>
                </a:gridCol>
                <a:gridCol w="2103120">
                  <a:extLst>
                    <a:ext uri="{9D8B030D-6E8A-4147-A177-3AD203B41FA5}">
                      <a16:colId xmlns:a16="http://schemas.microsoft.com/office/drawing/2014/main" val="1793431848"/>
                    </a:ext>
                  </a:extLst>
                </a:gridCol>
                <a:gridCol w="2103120">
                  <a:extLst>
                    <a:ext uri="{9D8B030D-6E8A-4147-A177-3AD203B41FA5}">
                      <a16:colId xmlns:a16="http://schemas.microsoft.com/office/drawing/2014/main" val="2385656643"/>
                    </a:ext>
                  </a:extLst>
                </a:gridCol>
                <a:gridCol w="2103120">
                  <a:extLst>
                    <a:ext uri="{9D8B030D-6E8A-4147-A177-3AD203B41FA5}">
                      <a16:colId xmlns:a16="http://schemas.microsoft.com/office/drawing/2014/main" val="3392406292"/>
                    </a:ext>
                  </a:extLst>
                </a:gridCol>
              </a:tblGrid>
              <a:tr h="370840">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Project/plan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Trekker</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Betrokken</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Status</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tc>
                  <a:txBody>
                    <a:bodyPr/>
                    <a:lstStyle/>
                    <a:p>
                      <a:pPr>
                        <a:buNone/>
                      </a:pPr>
                      <a:r>
                        <a:rPr lang="nl-NL" sz="1200" b="1">
                          <a:effectLst/>
                          <a:latin typeface="Aptos" panose="020B0004020202020204" pitchFamily="34" charset="0"/>
                          <a:ea typeface="Aptos" panose="020B0004020202020204" pitchFamily="34" charset="0"/>
                          <a:cs typeface="Aptos" panose="020B0004020202020204" pitchFamily="34" charset="0"/>
                        </a:rPr>
                        <a:t>Financiering</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32337D"/>
                        </a:gs>
                        <a:gs pos="100000">
                          <a:srgbClr val="0093AE"/>
                        </a:gs>
                      </a:gsLst>
                      <a:path path="circle">
                        <a:fillToRect r="100000" b="100000"/>
                      </a:path>
                      <a:tileRect l="-100000" t="-100000"/>
                    </a:gradFill>
                  </a:tcPr>
                </a:tc>
                <a:extLst>
                  <a:ext uri="{0D108BD9-81ED-4DB2-BD59-A6C34878D82A}">
                    <a16:rowId xmlns:a16="http://schemas.microsoft.com/office/drawing/2014/main" val="81306101"/>
                  </a:ext>
                </a:extLst>
              </a:tr>
              <a:tr h="370840">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Digitalisering</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RSO Trijn</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Aptos" panose="020B0004020202020204" pitchFamily="34" charset="0"/>
                        </a:rPr>
                        <a:t>Alle partijen binnen zorg en sociaal domein in de regio Midden- Nederland</a:t>
                      </a: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Snelle toets goedgekeurd</a:t>
                      </a:r>
                      <a:endParaRPr lang="nl-NL" sz="1200">
                        <a:effectLst/>
                        <a:latin typeface="Aptos" panose="020B0004020202020204" pitchFamily="34" charset="0"/>
                        <a:ea typeface="Aptos" panose="020B0004020202020204" pitchFamily="34" charset="0"/>
                        <a:cs typeface="Aptos" panose="020B0004020202020204" pitchFamily="34" charset="0"/>
                      </a:endParaRPr>
                    </a:p>
                    <a:p>
                      <a:pPr>
                        <a:buNone/>
                      </a:pPr>
                      <a:r>
                        <a:rPr lang="nl-NL" sz="1200">
                          <a:effectLst/>
                          <a:latin typeface="Aptos" panose="020B0004020202020204" pitchFamily="34" charset="0"/>
                          <a:ea typeface="Aptos" panose="020B0004020202020204" pitchFamily="34" charset="0"/>
                          <a:cs typeface="Calibri" panose="020F0502020204030204" pitchFamily="34" charset="0"/>
                        </a:rPr>
                        <a:t>TP ingediend</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buNone/>
                      </a:pPr>
                      <a:r>
                        <a:rPr lang="nl-NL" sz="1200">
                          <a:effectLst/>
                          <a:latin typeface="Aptos" panose="020B0004020202020204" pitchFamily="34" charset="0"/>
                          <a:ea typeface="Aptos" panose="020B0004020202020204" pitchFamily="34" charset="0"/>
                          <a:cs typeface="Calibri" panose="020F0502020204030204" pitchFamily="34" charset="0"/>
                        </a:rPr>
                        <a:t>IZA - TP</a:t>
                      </a:r>
                      <a:endParaRPr lang="nl-NL" sz="12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72171768"/>
                  </a:ext>
                </a:extLst>
              </a:tr>
            </a:tbl>
          </a:graphicData>
        </a:graphic>
      </p:graphicFrame>
      <p:sp>
        <p:nvSpPr>
          <p:cNvPr id="10" name="Tijdelijke aanduiding voor inhoud 9">
            <a:extLst>
              <a:ext uri="{FF2B5EF4-FFF2-40B4-BE49-F238E27FC236}">
                <a16:creationId xmlns:a16="http://schemas.microsoft.com/office/drawing/2014/main" id="{ED6445C0-153C-75C4-81A3-4F7931262A18}"/>
              </a:ext>
            </a:extLst>
          </p:cNvPr>
          <p:cNvSpPr>
            <a:spLocks noGrp="1"/>
          </p:cNvSpPr>
          <p:nvPr>
            <p:ph sz="half" idx="2"/>
          </p:nvPr>
        </p:nvSpPr>
        <p:spPr>
          <a:xfrm>
            <a:off x="6347790" y="2948366"/>
            <a:ext cx="5006010" cy="5176517"/>
          </a:xfrm>
        </p:spPr>
        <p:txBody>
          <a:bodyPr>
            <a:noAutofit/>
          </a:bodyPr>
          <a:lstStyle/>
          <a:p>
            <a:pPr marL="0" indent="0">
              <a:buNone/>
            </a:pPr>
            <a:r>
              <a:rPr lang="nl-NL" b="1"/>
              <a:t>Wat vraagt dit van wie?</a:t>
            </a:r>
            <a:br>
              <a:rPr lang="nl-NL" b="1"/>
            </a:br>
            <a:r>
              <a:rPr lang="nl-NL"/>
              <a:t>Regionaal vraagt dit de juiste samenwerking en inzet van alle sectoren, van het sociaal domein tot en met de 3</a:t>
            </a:r>
            <a:r>
              <a:rPr lang="nl-NL" baseline="30000"/>
              <a:t>e</a:t>
            </a:r>
            <a:r>
              <a:rPr lang="nl-NL"/>
              <a:t>-lijns zorg. Denk aan het ontwikkelen van relevante user-cases, het opzetten van een architectuurraad en diverse werkgroepen. Ook de inwoners worden betrokken, aangezien zij geïnformeerd moeten worden over de veranderingen op digitaal gebied vanuit de zorg, sociaal domein inclusief welzijn, waaronder het veilig delen van (hun) gegevens. </a:t>
            </a:r>
          </a:p>
          <a:p>
            <a:pPr marL="0" indent="0">
              <a:buNone/>
            </a:pPr>
            <a:r>
              <a:rPr lang="nl-NL"/>
              <a:t>Lokaal worden samenwerkingspartners op kort termijn ondersteund op het beter inzetten van VIPLive Samenwerken om zo makkelijker te verwijzen en met elkaar digitaal te kunnen afstemmen en samenwerken.</a:t>
            </a:r>
            <a:br>
              <a:rPr lang="nl-NL"/>
            </a:br>
            <a:br>
              <a:rPr lang="nl-NL"/>
            </a:br>
            <a:br>
              <a:rPr lang="nl-NL"/>
            </a:br>
            <a:r>
              <a:rPr lang="nl-NL" b="1"/>
              <a:t>Wat is de actuele status?</a:t>
            </a:r>
            <a:br>
              <a:rPr lang="nl-NL" b="1"/>
            </a:br>
            <a:r>
              <a:rPr lang="nl-NL"/>
              <a:t>Dit wordt eerst regionaal opgepakt, het effect zal uiteindelijk merkbaar zijn in de eigen informatiesystemen. </a:t>
            </a:r>
          </a:p>
          <a:p>
            <a:pPr marL="0" indent="0">
              <a:buNone/>
            </a:pPr>
            <a:r>
              <a:rPr lang="nl-NL"/>
              <a:t>Lokale versnelling door implementatie van en samenwerking vanuit VIPLive Samenwerken te verbeteren. UNICUM zal dit ondersteunen. </a:t>
            </a:r>
          </a:p>
        </p:txBody>
      </p:sp>
    </p:spTree>
    <p:extLst>
      <p:ext uri="{BB962C8B-B14F-4D97-AF65-F5344CB8AC3E}">
        <p14:creationId xmlns:p14="http://schemas.microsoft.com/office/powerpoint/2010/main" val="2190949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B9E6F1-9B4F-21B0-4407-402811B8D91D}"/>
              </a:ext>
            </a:extLst>
          </p:cNvPr>
          <p:cNvSpPr>
            <a:spLocks noGrp="1"/>
          </p:cNvSpPr>
          <p:nvPr>
            <p:ph type="title"/>
          </p:nvPr>
        </p:nvSpPr>
        <p:spPr/>
        <p:txBody>
          <a:bodyPr/>
          <a:lstStyle/>
          <a:p>
            <a:r>
              <a:rPr lang="nl-NL"/>
              <a:t>Overzicht plannen</a:t>
            </a:r>
          </a:p>
        </p:txBody>
      </p:sp>
      <p:graphicFrame>
        <p:nvGraphicFramePr>
          <p:cNvPr id="4" name="Tabel 3">
            <a:extLst>
              <a:ext uri="{FF2B5EF4-FFF2-40B4-BE49-F238E27FC236}">
                <a16:creationId xmlns:a16="http://schemas.microsoft.com/office/drawing/2014/main" id="{9209B358-28DB-BD5A-EAA7-3BF61925C3FC}"/>
              </a:ext>
            </a:extLst>
          </p:cNvPr>
          <p:cNvGraphicFramePr>
            <a:graphicFrameLocks noGrp="1"/>
          </p:cNvGraphicFramePr>
          <p:nvPr>
            <p:extLst>
              <p:ext uri="{D42A27DB-BD31-4B8C-83A1-F6EECF244321}">
                <p14:modId xmlns:p14="http://schemas.microsoft.com/office/powerpoint/2010/main" val="4032829725"/>
              </p:ext>
            </p:extLst>
          </p:nvPr>
        </p:nvGraphicFramePr>
        <p:xfrm>
          <a:off x="841268" y="1362853"/>
          <a:ext cx="10655523" cy="6901075"/>
        </p:xfrm>
        <a:graphic>
          <a:graphicData uri="http://schemas.openxmlformats.org/drawingml/2006/table">
            <a:tbl>
              <a:tblPr firstRow="1" firstCol="1" bandRow="1">
                <a:tableStyleId>{22838BEF-8BB2-4498-84A7-C5851F593DF1}</a:tableStyleId>
              </a:tblPr>
              <a:tblGrid>
                <a:gridCol w="1678104">
                  <a:extLst>
                    <a:ext uri="{9D8B030D-6E8A-4147-A177-3AD203B41FA5}">
                      <a16:colId xmlns:a16="http://schemas.microsoft.com/office/drawing/2014/main" val="2491309140"/>
                    </a:ext>
                  </a:extLst>
                </a:gridCol>
                <a:gridCol w="3883634">
                  <a:extLst>
                    <a:ext uri="{9D8B030D-6E8A-4147-A177-3AD203B41FA5}">
                      <a16:colId xmlns:a16="http://schemas.microsoft.com/office/drawing/2014/main" val="4275009155"/>
                    </a:ext>
                  </a:extLst>
                </a:gridCol>
                <a:gridCol w="5093785">
                  <a:extLst>
                    <a:ext uri="{9D8B030D-6E8A-4147-A177-3AD203B41FA5}">
                      <a16:colId xmlns:a16="http://schemas.microsoft.com/office/drawing/2014/main" val="2773140208"/>
                    </a:ext>
                  </a:extLst>
                </a:gridCol>
              </a:tblGrid>
              <a:tr h="375332">
                <a:tc>
                  <a:txBody>
                    <a:bodyPr/>
                    <a:lstStyle/>
                    <a:p>
                      <a:pPr marL="0" indent="0">
                        <a:buFont typeface="Arial" panose="020B0604020202020204" pitchFamily="34" charset="0"/>
                        <a:buNone/>
                      </a:pPr>
                      <a:endParaRPr lang="nl-NL" sz="1000" kern="100">
                        <a:effectLst/>
                        <a:latin typeface="+mn-lt"/>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pPr marL="0" indent="0">
                        <a:buFont typeface="Arial" panose="020B0604020202020204" pitchFamily="34" charset="0"/>
                        <a:buNone/>
                      </a:pPr>
                      <a:r>
                        <a:rPr lang="nl-NL" sz="1200" kern="100">
                          <a:solidFill>
                            <a:schemeClr val="bg1"/>
                          </a:solidFill>
                          <a:effectLst/>
                          <a:latin typeface="+mn-lt"/>
                        </a:rPr>
                        <a:t>Wat gaan we doen?</a:t>
                      </a:r>
                      <a:endParaRPr lang="nl-NL" sz="1200" kern="100">
                        <a:solidFill>
                          <a:schemeClr val="bg1"/>
                        </a:solidFill>
                        <a:effectLst/>
                        <a:latin typeface="+mn-lt"/>
                        <a:ea typeface="Times New Roman" panose="02020603050405020304" pitchFamily="18" charset="0"/>
                        <a:cs typeface="Aptos" panose="020B0004020202020204" pitchFamily="34" charset="0"/>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70C0"/>
                    </a:solidFill>
                  </a:tcPr>
                </a:tc>
                <a:tc>
                  <a:txBody>
                    <a:bodyPr/>
                    <a:lstStyle/>
                    <a:p>
                      <a:pPr marL="0" indent="0">
                        <a:buFont typeface="Arial" panose="020B0604020202020204" pitchFamily="34" charset="0"/>
                        <a:buNone/>
                      </a:pPr>
                      <a:r>
                        <a:rPr lang="nl-NL" sz="1200" kern="100">
                          <a:solidFill>
                            <a:schemeClr val="bg1"/>
                          </a:solidFill>
                          <a:effectLst/>
                          <a:latin typeface="+mn-lt"/>
                        </a:rPr>
                        <a:t>Plan of programma</a:t>
                      </a:r>
                      <a:endParaRPr lang="en-US" sz="1200" kern="100">
                        <a:solidFill>
                          <a:schemeClr val="bg1"/>
                        </a:solidFill>
                        <a:effectLst/>
                        <a:latin typeface="+mn-lt"/>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70C0"/>
                    </a:solidFill>
                  </a:tcPr>
                </a:tc>
                <a:extLst>
                  <a:ext uri="{0D108BD9-81ED-4DB2-BD59-A6C34878D82A}">
                    <a16:rowId xmlns:a16="http://schemas.microsoft.com/office/drawing/2014/main" val="2765360298"/>
                  </a:ext>
                </a:extLst>
              </a:tr>
              <a:tr h="2011679">
                <a:tc>
                  <a:txBody>
                    <a:bodyPr/>
                    <a:lstStyle/>
                    <a:p>
                      <a:pPr marL="171450" indent="-171450">
                        <a:buFont typeface="Arial" panose="020B0604020202020204" pitchFamily="34" charset="0"/>
                        <a:buChar char="•"/>
                      </a:pPr>
                      <a:endParaRPr lang="nl-NL" sz="1000" kern="100">
                        <a:effectLst/>
                        <a:latin typeface="+mn-lt"/>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buSzPts val="1000"/>
                        <a:buFont typeface="Arial" panose="020B0604020202020204" pitchFamily="34" charset="0"/>
                        <a:buChar char="•"/>
                        <a:tabLst>
                          <a:tab pos="228600" algn="l"/>
                        </a:tabLst>
                      </a:pPr>
                      <a:r>
                        <a:rPr lang="nl-NL" sz="1000">
                          <a:latin typeface="+mn-lt"/>
                        </a:rPr>
                        <a:t>Voorlichting/scholing/campagne rond diverse gezondheid -en leefstijlthema’s </a:t>
                      </a:r>
                    </a:p>
                    <a:p>
                      <a:pPr marL="171450" lvl="0" indent="-171450">
                        <a:buSzPts val="1000"/>
                        <a:buFont typeface="Arial" panose="020B0604020202020204" pitchFamily="34" charset="0"/>
                        <a:buChar char="•"/>
                        <a:tabLst>
                          <a:tab pos="228600" algn="l"/>
                        </a:tabLst>
                      </a:pPr>
                      <a:r>
                        <a:rPr lang="nl-NL" sz="1000">
                          <a:latin typeface="+mn-lt"/>
                        </a:rPr>
                        <a:t>Communicatie vanuit U16 </a:t>
                      </a:r>
                    </a:p>
                    <a:p>
                      <a:pPr marL="171450" lvl="0" indent="-171450">
                        <a:buSzPts val="1000"/>
                        <a:buFont typeface="Arial" panose="020B0604020202020204" pitchFamily="34" charset="0"/>
                        <a:buChar char="•"/>
                        <a:tabLst>
                          <a:tab pos="228600" algn="l"/>
                        </a:tabLst>
                      </a:pPr>
                      <a:r>
                        <a:rPr lang="nl-NL" sz="1000">
                          <a:latin typeface="+mn-lt"/>
                        </a:rPr>
                        <a:t>Collectieve preventie (leefstijl interventies) </a:t>
                      </a:r>
                    </a:p>
                    <a:p>
                      <a:pPr marL="171450" lvl="0" indent="-171450">
                        <a:buSzPts val="1000"/>
                        <a:buFont typeface="Arial" panose="020B0604020202020204" pitchFamily="34" charset="0"/>
                        <a:buChar char="•"/>
                        <a:tabLst>
                          <a:tab pos="228600" algn="l"/>
                        </a:tabLst>
                      </a:pPr>
                      <a:r>
                        <a:rPr lang="nl-NL" sz="1000">
                          <a:latin typeface="+mn-lt"/>
                        </a:rPr>
                        <a:t>Samenwerkingsafspraken sociaal domein/eerstelijns </a:t>
                      </a:r>
                    </a:p>
                    <a:p>
                      <a:pPr marL="171450" lvl="0" indent="-171450">
                        <a:buSzPts val="1000"/>
                        <a:buFont typeface="Arial" panose="020B0604020202020204" pitchFamily="34" charset="0"/>
                        <a:buChar char="•"/>
                        <a:tabLst>
                          <a:tab pos="228600" algn="l"/>
                        </a:tabLst>
                      </a:pPr>
                      <a:r>
                        <a:rPr lang="nl-NL" sz="1000">
                          <a:latin typeface="+mn-lt"/>
                        </a:rPr>
                        <a:t>Versterken eigen regie </a:t>
                      </a:r>
                    </a:p>
                    <a:p>
                      <a:pPr marL="171450" lvl="0" indent="-171450">
                        <a:buSzPts val="1000"/>
                        <a:buFont typeface="Arial" panose="020B0604020202020204" pitchFamily="34" charset="0"/>
                        <a:buChar char="•"/>
                        <a:tabLst>
                          <a:tab pos="228600" algn="l"/>
                        </a:tabLst>
                      </a:pPr>
                      <a:r>
                        <a:rPr lang="nl-NL" sz="1000">
                          <a:latin typeface="+mn-lt"/>
                        </a:rPr>
                        <a:t>Versterken sociale basis   </a:t>
                      </a:r>
                    </a:p>
                    <a:p>
                      <a:pPr marL="171450" lvl="0" indent="-171450">
                        <a:buSzPts val="1000"/>
                        <a:buFont typeface="Arial" panose="020B0604020202020204" pitchFamily="34" charset="0"/>
                        <a:buChar char="•"/>
                        <a:tabLst>
                          <a:tab pos="228600" algn="l"/>
                        </a:tabLst>
                      </a:pPr>
                      <a:r>
                        <a:rPr lang="nl-NL" sz="1000">
                          <a:latin typeface="+mn-lt"/>
                        </a:rPr>
                        <a:t>Anders kijken naar zorg </a:t>
                      </a:r>
                    </a:p>
                    <a:p>
                      <a:pPr marL="171450" lvl="0" indent="-171450">
                        <a:buSzPts val="1000"/>
                        <a:buFont typeface="Arial" panose="020B0604020202020204" pitchFamily="34" charset="0"/>
                        <a:buChar char="•"/>
                        <a:tabLst>
                          <a:tab pos="228600" algn="l"/>
                        </a:tabLst>
                      </a:pPr>
                      <a:r>
                        <a:rPr lang="nl-NL" sz="1000">
                          <a:latin typeface="+mn-lt"/>
                        </a:rPr>
                        <a:t>Anders omgaan met palliatieve zorg </a:t>
                      </a: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lgn="l">
                        <a:lnSpc>
                          <a:spcPct val="100000"/>
                        </a:lnSpc>
                        <a:spcBef>
                          <a:spcPts val="0"/>
                        </a:spcBef>
                        <a:spcAft>
                          <a:spcPts val="0"/>
                        </a:spcAft>
                        <a:buSzPts val="1000"/>
                        <a:buFont typeface="Arial"/>
                        <a:buChar char="•"/>
                      </a:pPr>
                      <a:r>
                        <a:rPr lang="en-US" sz="1000" b="0" i="0" u="none" strike="noStrike" kern="100" noProof="0">
                          <a:effectLst/>
                        </a:rPr>
                        <a:t>Middelenpreventie jongeren</a:t>
                      </a:r>
                      <a:endParaRPr lang="nl-NL" sz="1000" kern="100">
                        <a:effectLst/>
                        <a:latin typeface="+mn-lt"/>
                      </a:endParaRPr>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Buurt als ecosysteem</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Kansrijke start </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Valpreventie (laag/matig) risico</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Versterken eerstelijn en sociale basis</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Kind naar gezond gewicht (laag / matig gewicht)</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Welzijn op recept</a:t>
                      </a:r>
                      <a:endParaRPr lang="nl-NL" sz="1000"/>
                    </a:p>
                    <a:p>
                      <a:pPr marL="171450" lvl="0" indent="-171450" algn="l">
                        <a:lnSpc>
                          <a:spcPct val="100000"/>
                        </a:lnSpc>
                        <a:spcBef>
                          <a:spcPts val="0"/>
                        </a:spcBef>
                        <a:spcAft>
                          <a:spcPts val="0"/>
                        </a:spcAft>
                        <a:buSzPts val="1000"/>
                        <a:buFont typeface="Arial"/>
                        <a:buChar char="•"/>
                        <a:tabLst>
                          <a:tab pos="457200" algn="l"/>
                        </a:tabLst>
                      </a:pPr>
                      <a:r>
                        <a:rPr lang="en-US" sz="1000" b="0" i="0" u="none" strike="noStrike" kern="100" noProof="0">
                          <a:effectLst/>
                        </a:rPr>
                        <a:t>Steunsystemen</a:t>
                      </a:r>
                      <a:endParaRPr lang="en-US" sz="1000" b="0" i="0" u="none" strike="noStrike" noProof="0"/>
                    </a:p>
                    <a:p>
                      <a:pPr marL="171450" lvl="0" indent="-171450" algn="l">
                        <a:lnSpc>
                          <a:spcPct val="100000"/>
                        </a:lnSpc>
                        <a:spcBef>
                          <a:spcPts val="0"/>
                        </a:spcBef>
                        <a:spcAft>
                          <a:spcPts val="0"/>
                        </a:spcAft>
                        <a:buSzPts val="1000"/>
                        <a:buFont typeface="Arial"/>
                        <a:buChar char="•"/>
                        <a:tabLst>
                          <a:tab pos="457200" algn="l"/>
                        </a:tabLst>
                      </a:pPr>
                      <a:r>
                        <a:rPr lang="en-US" sz="1000" b="0" i="0" u="none" strike="noStrike" kern="100" noProof="0">
                          <a:effectLst/>
                        </a:rPr>
                        <a:t>Palliatieve zorg</a:t>
                      </a:r>
                      <a:endParaRPr lang="en-US" sz="1000" b="0" i="0" u="none" strike="noStrike" noProof="0"/>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Preventie mentale gezondheid</a:t>
                      </a:r>
                      <a:endParaRPr lang="en-US" sz="1000" b="0" i="0" u="none" strike="noStrike" noProof="0"/>
                    </a:p>
                    <a:p>
                      <a:pPr marL="171450" lvl="0" indent="-171450" algn="l">
                        <a:lnSpc>
                          <a:spcPct val="100000"/>
                        </a:lnSpc>
                        <a:spcBef>
                          <a:spcPts val="0"/>
                        </a:spcBef>
                        <a:spcAft>
                          <a:spcPts val="0"/>
                        </a:spcAft>
                        <a:buSzPts val="1000"/>
                        <a:buFont typeface="Arial"/>
                        <a:buChar char="•"/>
                      </a:pPr>
                      <a:r>
                        <a:rPr lang="en-US" sz="1000" b="0" i="0" u="none" strike="noStrike" kern="100" noProof="0">
                          <a:effectLst/>
                        </a:rPr>
                        <a:t>Integrale gezinspoli</a:t>
                      </a:r>
                      <a:endParaRPr lang="en-US" sz="1000"/>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85850927"/>
                  </a:ext>
                </a:extLst>
              </a:tr>
              <a:tr h="1313664">
                <a:tc>
                  <a:txBody>
                    <a:bodyPr/>
                    <a:lstStyle/>
                    <a:p>
                      <a:pPr marL="171450" indent="-171450">
                        <a:buFont typeface="Arial" panose="020B0604020202020204" pitchFamily="34" charset="0"/>
                        <a:buChar char="•"/>
                      </a:pPr>
                      <a:endParaRPr lang="nl-NL" sz="1000" kern="100">
                        <a:effectLst/>
                        <a:latin typeface="+mn-lt"/>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buSzPts val="1000"/>
                        <a:buFont typeface="Arial" panose="020B0604020202020204" pitchFamily="34" charset="0"/>
                        <a:buChar char="•"/>
                        <a:tabLst>
                          <a:tab pos="228600" algn="l"/>
                        </a:tabLst>
                      </a:pPr>
                      <a:r>
                        <a:rPr lang="nl-NL" sz="1000">
                          <a:latin typeface="+mn-lt"/>
                        </a:rPr>
                        <a:t>Campagne gericht op naar elkaar omkijken </a:t>
                      </a:r>
                    </a:p>
                    <a:p>
                      <a:pPr marL="171450" lvl="0" indent="-171450">
                        <a:buSzPts val="1000"/>
                        <a:buFont typeface="Arial" panose="020B0604020202020204" pitchFamily="34" charset="0"/>
                        <a:buChar char="•"/>
                        <a:tabLst>
                          <a:tab pos="228600" algn="l"/>
                        </a:tabLst>
                      </a:pPr>
                      <a:r>
                        <a:rPr lang="nl-NL" sz="1000">
                          <a:latin typeface="+mn-lt"/>
                        </a:rPr>
                        <a:t>Versterken eigen regie (positieve gezondheid, reablement, etc) </a:t>
                      </a:r>
                    </a:p>
                    <a:p>
                      <a:pPr marL="171450" lvl="0" indent="-171450">
                        <a:buSzPts val="1000"/>
                        <a:buFont typeface="Arial" panose="020B0604020202020204" pitchFamily="34" charset="0"/>
                        <a:buChar char="•"/>
                        <a:tabLst>
                          <a:tab pos="228600" algn="l"/>
                        </a:tabLst>
                      </a:pPr>
                      <a:r>
                        <a:rPr lang="nl-NL" sz="1000">
                          <a:latin typeface="+mn-lt"/>
                        </a:rPr>
                        <a:t>Ondersteuning mantelzorgers </a:t>
                      </a:r>
                    </a:p>
                    <a:p>
                      <a:pPr marL="171450" lvl="0" indent="-171450">
                        <a:buSzPts val="1000"/>
                        <a:buFont typeface="Arial" panose="020B0604020202020204" pitchFamily="34" charset="0"/>
                        <a:buChar char="•"/>
                        <a:tabLst>
                          <a:tab pos="228600" algn="l"/>
                        </a:tabLst>
                      </a:pPr>
                      <a:r>
                        <a:rPr lang="nl-NL" sz="1000">
                          <a:latin typeface="+mn-lt"/>
                        </a:rPr>
                        <a:t>Inzetten van innovaties </a:t>
                      </a:r>
                    </a:p>
                    <a:p>
                      <a:pPr marL="171450" lvl="0" indent="-171450">
                        <a:buSzPts val="1000"/>
                        <a:buFont typeface="Arial" panose="020B0604020202020204" pitchFamily="34" charset="0"/>
                        <a:buChar char="•"/>
                        <a:tabLst>
                          <a:tab pos="228600" algn="l"/>
                        </a:tabLst>
                      </a:pPr>
                      <a:r>
                        <a:rPr lang="nl-NL" sz="1000">
                          <a:latin typeface="+mn-lt"/>
                        </a:rPr>
                        <a:t>Faciliteren en versterken bewonersinitiatieven </a:t>
                      </a:r>
                    </a:p>
                    <a:p>
                      <a:pPr marL="171450" lvl="0" indent="-171450">
                        <a:buSzPts val="1000"/>
                        <a:buFont typeface="Arial" panose="020B0604020202020204" pitchFamily="34" charset="0"/>
                        <a:buChar char="•"/>
                        <a:tabLst>
                          <a:tab pos="228600" algn="l"/>
                        </a:tabLst>
                      </a:pPr>
                      <a:r>
                        <a:rPr lang="nl-NL" sz="1000">
                          <a:latin typeface="+mn-lt"/>
                        </a:rPr>
                        <a:t>Versterken sociale basis </a:t>
                      </a: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NMG (E-health)</a:t>
                      </a:r>
                      <a:endParaRPr lang="nl-NL" sz="1000"/>
                    </a:p>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NMG (peer support)</a:t>
                      </a:r>
                      <a:endParaRPr lang="nl-NL" sz="1000"/>
                    </a:p>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Steunsystemen en gemeenschapskracht</a:t>
                      </a:r>
                      <a:endParaRPr lang="nl-NL" sz="1000" kern="100">
                        <a:effectLst/>
                        <a:latin typeface="+mn-lt"/>
                        <a:ea typeface="Times New Roman" panose="02020603050405020304" pitchFamily="18" charset="0"/>
                        <a:cs typeface="Aptos" panose="020B0004020202020204" pitchFamily="34" charset="0"/>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478022800"/>
                  </a:ext>
                </a:extLst>
              </a:tr>
              <a:tr h="2103120">
                <a:tc>
                  <a:txBody>
                    <a:bodyPr/>
                    <a:lstStyle/>
                    <a:p>
                      <a:pPr marL="171450" indent="-171450">
                        <a:buFont typeface="Arial" panose="020B0604020202020204" pitchFamily="34" charset="0"/>
                        <a:buChar char="•"/>
                      </a:pPr>
                      <a:endParaRPr lang="nl-NL" sz="1000" kern="100">
                        <a:effectLst/>
                        <a:latin typeface="+mn-lt"/>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buSzPts val="1000"/>
                        <a:buFont typeface="Arial" panose="020B0604020202020204" pitchFamily="34" charset="0"/>
                        <a:buChar char="•"/>
                        <a:tabLst>
                          <a:tab pos="228600" algn="l"/>
                        </a:tabLst>
                      </a:pPr>
                      <a:r>
                        <a:rPr lang="nl-NL" sz="1000">
                          <a:latin typeface="+mn-lt"/>
                        </a:rPr>
                        <a:t>Verbeteren vindbaarheid en aanwezigheid van passende hulp en ondersteuning in de wijk </a:t>
                      </a:r>
                    </a:p>
                    <a:p>
                      <a:pPr marL="171450" lvl="0" indent="-171450">
                        <a:buSzPts val="1000"/>
                        <a:buFont typeface="Arial" panose="020B0604020202020204" pitchFamily="34" charset="0"/>
                        <a:buChar char="•"/>
                        <a:tabLst>
                          <a:tab pos="228600" algn="l"/>
                        </a:tabLst>
                      </a:pPr>
                      <a:r>
                        <a:rPr lang="nl-NL" sz="1000">
                          <a:latin typeface="+mn-lt"/>
                        </a:rPr>
                        <a:t>Sociaal verwijzen/ verkennend gesprek/ gesprek palliatieve zorg </a:t>
                      </a:r>
                    </a:p>
                    <a:p>
                      <a:pPr marL="171450" lvl="0" indent="-171450">
                        <a:buSzPts val="1000"/>
                        <a:buFont typeface="Arial" panose="020B0604020202020204" pitchFamily="34" charset="0"/>
                        <a:buChar char="•"/>
                        <a:tabLst>
                          <a:tab pos="228600" algn="l"/>
                        </a:tabLst>
                      </a:pPr>
                      <a:r>
                        <a:rPr lang="nl-NL" sz="1000">
                          <a:latin typeface="+mn-lt"/>
                        </a:rPr>
                        <a:t>Geïndiceerde preventie (screening + interventies vanuit zvw) </a:t>
                      </a:r>
                    </a:p>
                    <a:p>
                      <a:pPr marL="171450" lvl="0" indent="-171450">
                        <a:buSzPts val="1000"/>
                        <a:buFont typeface="Arial" panose="020B0604020202020204" pitchFamily="34" charset="0"/>
                        <a:buChar char="•"/>
                        <a:tabLst>
                          <a:tab pos="228600" algn="l"/>
                        </a:tabLst>
                      </a:pPr>
                      <a:r>
                        <a:rPr lang="nl-NL" sz="1000">
                          <a:latin typeface="+mn-lt"/>
                        </a:rPr>
                        <a:t>Wijkverpleegkundig spreekuur Gezond ouder worden (ziekenhuizen, huisartsen, wijkverpleging)  </a:t>
                      </a:r>
                    </a:p>
                    <a:p>
                      <a:pPr marL="171450" lvl="0" indent="-171450">
                        <a:buSzPts val="1000"/>
                        <a:buFont typeface="Arial" panose="020B0604020202020204" pitchFamily="34" charset="0"/>
                        <a:buChar char="•"/>
                        <a:tabLst>
                          <a:tab pos="228600" algn="l"/>
                        </a:tabLst>
                      </a:pPr>
                      <a:r>
                        <a:rPr lang="nl-NL" sz="1000">
                          <a:latin typeface="+mn-lt"/>
                        </a:rPr>
                        <a:t>Versterken lokale samenwerking LSV (zorg- sociaal team- welzijn) </a:t>
                      </a:r>
                    </a:p>
                    <a:p>
                      <a:pPr marL="171450" lvl="0" indent="-171450">
                        <a:buSzPts val="1000"/>
                        <a:buFont typeface="Arial" panose="020B0604020202020204" pitchFamily="34" charset="0"/>
                        <a:buChar char="•"/>
                        <a:tabLst>
                          <a:tab pos="228600" algn="l"/>
                        </a:tabLst>
                      </a:pPr>
                      <a:r>
                        <a:rPr lang="nl-NL" sz="1000">
                          <a:latin typeface="+mn-lt"/>
                        </a:rPr>
                        <a:t>Logische combinatie van informatie, ruimtes voor zorg en ondersteuning en ontmoeting en duurzaamheid (ook na de TP-periode) </a:t>
                      </a: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NMG (verkennend gesprek)</a:t>
                      </a:r>
                      <a:endParaRPr lang="nl-NL" sz="1000" kern="100">
                        <a:effectLst/>
                        <a:latin typeface="+mn-lt"/>
                      </a:endParaRPr>
                    </a:p>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MTVP</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Welzijn op recept </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Valpreventie (hoog risico)</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GLI volwassenen (overgewicht/obesitas)</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Versterken eerstelijn en sociale basis</a:t>
                      </a:r>
                      <a:endParaRPr lang="nl-NL" sz="1000"/>
                    </a:p>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Kinder-GLI (onderdeel KnGG)</a:t>
                      </a:r>
                      <a:endParaRPr lang="en-US" sz="1000" b="0" i="0" u="none" strike="noStrike" noProof="0">
                        <a:solidFill>
                          <a:srgbClr val="000000"/>
                        </a:solidFill>
                        <a:latin typeface="Aptos"/>
                      </a:endParaRPr>
                    </a:p>
                    <a:p>
                      <a:pPr marL="171450" lvl="0" indent="-171450" algn="l">
                        <a:lnSpc>
                          <a:spcPct val="100000"/>
                        </a:lnSpc>
                        <a:spcBef>
                          <a:spcPts val="0"/>
                        </a:spcBef>
                        <a:spcAft>
                          <a:spcPts val="0"/>
                        </a:spcAft>
                        <a:buSzPts val="1000"/>
                        <a:buFont typeface="Arial"/>
                        <a:buChar char="•"/>
                        <a:tabLst>
                          <a:tab pos="426085" algn="l"/>
                        </a:tabLst>
                      </a:pPr>
                      <a:r>
                        <a:rPr lang="en-US" sz="1000" b="0" i="0" u="none" strike="noStrike" kern="100" noProof="0">
                          <a:solidFill>
                            <a:srgbClr val="000000"/>
                          </a:solidFill>
                          <a:effectLst/>
                          <a:latin typeface="Aptos"/>
                        </a:rPr>
                        <a:t>Digitalisering TRIJN</a:t>
                      </a:r>
                      <a:endParaRPr lang="en-US" sz="1000" b="0" i="0" u="none" strike="noStrike" noProof="0">
                        <a:solidFill>
                          <a:srgbClr val="000000"/>
                        </a:solidFill>
                        <a:latin typeface="Aptos"/>
                      </a:endParaRPr>
                    </a:p>
                    <a:p>
                      <a:pPr marL="171450" lvl="0" indent="-171450" algn="l">
                        <a:lnSpc>
                          <a:spcPct val="100000"/>
                        </a:lnSpc>
                        <a:spcBef>
                          <a:spcPts val="0"/>
                        </a:spcBef>
                        <a:spcAft>
                          <a:spcPts val="0"/>
                        </a:spcAft>
                        <a:buSzPts val="1000"/>
                        <a:buFont typeface="Arial"/>
                        <a:buChar char="•"/>
                      </a:pPr>
                      <a:r>
                        <a:rPr lang="en-US" sz="1000" b="0" i="0" u="none" strike="noStrike" kern="100" noProof="0">
                          <a:solidFill>
                            <a:srgbClr val="000000"/>
                          </a:solidFill>
                          <a:effectLst/>
                          <a:latin typeface="Aptos"/>
                        </a:rPr>
                        <a:t>Convenant medisch specialistische zorg </a:t>
                      </a:r>
                      <a:endParaRPr lang="en-US" sz="1000"/>
                    </a:p>
                    <a:p>
                      <a:pPr marL="171450" lvl="0" indent="-171450">
                        <a:buSzPts val="1000"/>
                        <a:buFont typeface="Arial" panose="020B0604020202020204" pitchFamily="34" charset="0"/>
                        <a:buChar char="•"/>
                        <a:tabLst>
                          <a:tab pos="426085" algn="l"/>
                        </a:tabLst>
                      </a:pPr>
                      <a:endParaRPr lang="en-US" sz="1000" kern="100">
                        <a:effectLst/>
                        <a:latin typeface="+mn-lt"/>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952794731"/>
                  </a:ext>
                </a:extLst>
              </a:tr>
              <a:tr h="1097280">
                <a:tc>
                  <a:txBody>
                    <a:bodyPr/>
                    <a:lstStyle/>
                    <a:p>
                      <a:pPr marL="171450" indent="-171450">
                        <a:buFont typeface="Arial" panose="020B0604020202020204" pitchFamily="34" charset="0"/>
                        <a:buChar char="•"/>
                      </a:pPr>
                      <a:endParaRPr lang="nl-NL" sz="1000" kern="100">
                        <a:effectLst/>
                        <a:latin typeface="+mn-lt"/>
                      </a:endParaRP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buSzPts val="1000"/>
                        <a:buFont typeface="Arial" panose="020B0604020202020204" pitchFamily="34" charset="0"/>
                        <a:buChar char="•"/>
                        <a:tabLst>
                          <a:tab pos="228600" algn="l"/>
                        </a:tabLst>
                      </a:pPr>
                      <a:r>
                        <a:rPr lang="nl-NL" sz="1000">
                          <a:latin typeface="+mn-lt"/>
                        </a:rPr>
                        <a:t>Consultatie aan andere professionals </a:t>
                      </a:r>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NMG</a:t>
                      </a:r>
                    </a:p>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Coördinatiepunt wijkverpleging</a:t>
                      </a:r>
                      <a:endParaRPr lang="nl-NL" sz="1000"/>
                    </a:p>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Utrechtse Zorgfabriek</a:t>
                      </a:r>
                      <a:endParaRPr lang="nl-NL" sz="1000"/>
                    </a:p>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Convenant medisch specialistische zorg </a:t>
                      </a:r>
                      <a:endParaRPr lang="nl-NL" sz="1000"/>
                    </a:p>
                    <a:p>
                      <a:pPr marL="171450" lvl="0" indent="-171450" algn="l">
                        <a:lnSpc>
                          <a:spcPct val="100000"/>
                        </a:lnSpc>
                        <a:spcBef>
                          <a:spcPts val="0"/>
                        </a:spcBef>
                        <a:spcAft>
                          <a:spcPts val="0"/>
                        </a:spcAft>
                        <a:buSzPts val="1000"/>
                        <a:buFont typeface="Arial"/>
                        <a:buChar char="•"/>
                      </a:pPr>
                      <a:r>
                        <a:rPr lang="nl-NL" sz="1000" b="0" i="0" u="none" strike="noStrike" kern="100" noProof="0">
                          <a:solidFill>
                            <a:srgbClr val="000000"/>
                          </a:solidFill>
                          <a:effectLst/>
                          <a:latin typeface="Aptos"/>
                        </a:rPr>
                        <a:t>Kortdurend verblijf (GRZ)</a:t>
                      </a:r>
                      <a:endParaRPr lang="nl-NL" sz="1000"/>
                    </a:p>
                  </a:txBody>
                  <a:tcPr marL="80367" marR="80367" marT="80367" marB="80367">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833232312"/>
                  </a:ext>
                </a:extLst>
              </a:tr>
            </a:tbl>
          </a:graphicData>
        </a:graphic>
      </p:graphicFrame>
      <p:pic>
        <p:nvPicPr>
          <p:cNvPr id="12" name="Afbeelding 11" descr="Afbeelding met cirkel, ontwerp&#10;&#10;Door AI gegenereerde inhoud is mogelijk onjuist.">
            <a:extLst>
              <a:ext uri="{FF2B5EF4-FFF2-40B4-BE49-F238E27FC236}">
                <a16:creationId xmlns:a16="http://schemas.microsoft.com/office/drawing/2014/main" id="{7AC3A4A7-95EB-4EDF-6B38-5EFAD1614E77}"/>
              </a:ext>
            </a:extLst>
          </p:cNvPr>
          <p:cNvPicPr>
            <a:picLocks noChangeAspect="1"/>
          </p:cNvPicPr>
          <p:nvPr/>
        </p:nvPicPr>
        <p:blipFill>
          <a:blip r:embed="rId2"/>
          <a:stretch>
            <a:fillRect/>
          </a:stretch>
        </p:blipFill>
        <p:spPr>
          <a:xfrm>
            <a:off x="1141684" y="5643551"/>
            <a:ext cx="882413" cy="882413"/>
          </a:xfrm>
          <a:prstGeom prst="rect">
            <a:avLst/>
          </a:prstGeom>
        </p:spPr>
      </p:pic>
      <p:pic>
        <p:nvPicPr>
          <p:cNvPr id="13" name="Afbeelding 12" descr="Afbeelding met tekst, Lettertype, cirkel, symbool&#10;&#10;Door AI gegenereerde inhoud is mogelijk onjuist.">
            <a:extLst>
              <a:ext uri="{FF2B5EF4-FFF2-40B4-BE49-F238E27FC236}">
                <a16:creationId xmlns:a16="http://schemas.microsoft.com/office/drawing/2014/main" id="{0FE90CA6-0583-A6E7-C44F-1B5A1F4C9DF1}"/>
              </a:ext>
            </a:extLst>
          </p:cNvPr>
          <p:cNvPicPr>
            <a:picLocks noChangeAspect="1"/>
          </p:cNvPicPr>
          <p:nvPr/>
        </p:nvPicPr>
        <p:blipFill>
          <a:blip r:embed="rId3"/>
          <a:stretch>
            <a:fillRect/>
          </a:stretch>
        </p:blipFill>
        <p:spPr>
          <a:xfrm>
            <a:off x="1149954" y="7293350"/>
            <a:ext cx="882413" cy="882413"/>
          </a:xfrm>
          <a:prstGeom prst="rect">
            <a:avLst/>
          </a:prstGeom>
        </p:spPr>
      </p:pic>
      <p:pic>
        <p:nvPicPr>
          <p:cNvPr id="14" name="Afbeelding 13" descr="Afbeelding met logo, Lettertype, Graphics, tekst&#10;&#10;Door AI gegenereerde inhoud is mogelijk onjuist.">
            <a:extLst>
              <a:ext uri="{FF2B5EF4-FFF2-40B4-BE49-F238E27FC236}">
                <a16:creationId xmlns:a16="http://schemas.microsoft.com/office/drawing/2014/main" id="{4C5CF899-BEDB-6A75-F8A7-B6FB42BE0625}"/>
              </a:ext>
            </a:extLst>
          </p:cNvPr>
          <p:cNvPicPr>
            <a:picLocks noChangeAspect="1"/>
          </p:cNvPicPr>
          <p:nvPr/>
        </p:nvPicPr>
        <p:blipFill>
          <a:blip r:embed="rId4"/>
          <a:stretch>
            <a:fillRect/>
          </a:stretch>
        </p:blipFill>
        <p:spPr>
          <a:xfrm>
            <a:off x="1146571" y="2247757"/>
            <a:ext cx="882413" cy="882413"/>
          </a:xfrm>
          <a:prstGeom prst="rect">
            <a:avLst/>
          </a:prstGeom>
        </p:spPr>
      </p:pic>
      <p:pic>
        <p:nvPicPr>
          <p:cNvPr id="15" name="Afbeelding 14" descr="Afbeelding met symbool, logo, cirkel, Lettertype&#10;&#10;Door AI gegenereerde inhoud is mogelijk onjuist.">
            <a:extLst>
              <a:ext uri="{FF2B5EF4-FFF2-40B4-BE49-F238E27FC236}">
                <a16:creationId xmlns:a16="http://schemas.microsoft.com/office/drawing/2014/main" id="{494C0E0C-B530-370F-D37B-6150B4DF2D0C}"/>
              </a:ext>
            </a:extLst>
          </p:cNvPr>
          <p:cNvPicPr>
            <a:picLocks noChangeAspect="1"/>
          </p:cNvPicPr>
          <p:nvPr/>
        </p:nvPicPr>
        <p:blipFill>
          <a:blip r:embed="rId5"/>
          <a:stretch>
            <a:fillRect/>
          </a:stretch>
        </p:blipFill>
        <p:spPr>
          <a:xfrm>
            <a:off x="1152976" y="4056339"/>
            <a:ext cx="882413" cy="882413"/>
          </a:xfrm>
          <a:prstGeom prst="rect">
            <a:avLst/>
          </a:prstGeom>
        </p:spPr>
      </p:pic>
    </p:spTree>
    <p:extLst>
      <p:ext uri="{BB962C8B-B14F-4D97-AF65-F5344CB8AC3E}">
        <p14:creationId xmlns:p14="http://schemas.microsoft.com/office/powerpoint/2010/main" val="4024220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BDC8CE-44C5-C344-6CAF-ED820B9382CC}"/>
              </a:ext>
            </a:extLst>
          </p:cNvPr>
          <p:cNvSpPr>
            <a:spLocks noGrp="1"/>
          </p:cNvSpPr>
          <p:nvPr>
            <p:ph type="title"/>
          </p:nvPr>
        </p:nvSpPr>
        <p:spPr/>
        <p:txBody>
          <a:bodyPr/>
          <a:lstStyle/>
          <a:p>
            <a:r>
              <a:rPr lang="nl-NL"/>
              <a:t>Hoe nu verder?</a:t>
            </a:r>
          </a:p>
        </p:txBody>
      </p:sp>
      <p:sp>
        <p:nvSpPr>
          <p:cNvPr id="3" name="Tijdelijke aanduiding voor tekst 2">
            <a:extLst>
              <a:ext uri="{FF2B5EF4-FFF2-40B4-BE49-F238E27FC236}">
                <a16:creationId xmlns:a16="http://schemas.microsoft.com/office/drawing/2014/main" id="{2EED1A29-8975-8661-5516-44BFF2ED5077}"/>
              </a:ext>
            </a:extLst>
          </p:cNvPr>
          <p:cNvSpPr>
            <a:spLocks noGrp="1"/>
          </p:cNvSpPr>
          <p:nvPr>
            <p:ph type="body" idx="1"/>
          </p:nvPr>
        </p:nvSpPr>
        <p:spPr>
          <a:xfrm>
            <a:off x="6973957" y="1229989"/>
            <a:ext cx="4832324" cy="6469523"/>
          </a:xfrm>
        </p:spPr>
        <p:txBody>
          <a:bodyPr>
            <a:normAutofit lnSpcReduction="10000"/>
          </a:bodyPr>
          <a:lstStyle/>
          <a:p>
            <a:pPr>
              <a:lnSpc>
                <a:spcPct val="150000"/>
              </a:lnSpc>
            </a:pPr>
            <a:r>
              <a:rPr lang="nl-NL" b="1"/>
              <a:t>Met dit document ligt er een gezamenlijk beeld van de opgaven waar we als regio voor staan. Het vormt een stevige basis voor de vervolgstappen. </a:t>
            </a:r>
          </a:p>
          <a:p>
            <a:pPr>
              <a:lnSpc>
                <a:spcPct val="150000"/>
              </a:lnSpc>
            </a:pPr>
            <a:r>
              <a:rPr lang="nl-NL" b="1"/>
              <a:t>Om dit te realiseren zijn er (tot eind 2028) middelen en menskracht beschikbaar voor de implementatie van deze plannen. Daarmee kunnen we de beweging die lokaal al in gang is gezet versnellen. Ook kunnen we daarmee van elkaar leren: per onderwerp zijn er voorlopers die de inspiratie zijn voor de andere samenwerkingsverbanden. </a:t>
            </a:r>
          </a:p>
          <a:p>
            <a:pPr>
              <a:lnSpc>
                <a:spcPct val="150000"/>
              </a:lnSpc>
            </a:pPr>
            <a:r>
              <a:rPr lang="nl-NL" b="1"/>
              <a:t>Deze plannen zijn niet vrijblijvend, de bestuurders van alle betrokken organisaties hebben zich hieraan gecommitteerd. Aan elk plan zijn doelen gekoppeld die ook gemonitord zullen worden, de bestuurlijke verantwoordelijkheid hiervoor ligt bij de partijen verenigd in de Bestuurlijke Werkplaats Lekstroom. </a:t>
            </a:r>
          </a:p>
          <a:p>
            <a:pPr>
              <a:lnSpc>
                <a:spcPct val="150000"/>
              </a:lnSpc>
            </a:pPr>
            <a:r>
              <a:rPr lang="nl-NL" b="1"/>
              <a:t>Met zijn allen houden we zo de beweging vast en werken we samen aan toegankelijke, passende zorg en ondersteuning voor al onze inwoners.</a:t>
            </a:r>
          </a:p>
          <a:p>
            <a:pPr>
              <a:lnSpc>
                <a:spcPct val="150000"/>
              </a:lnSpc>
            </a:pPr>
            <a:r>
              <a:rPr lang="nl-NL" b="1"/>
              <a:t>Succes!</a:t>
            </a:r>
          </a:p>
        </p:txBody>
      </p:sp>
    </p:spTree>
    <p:extLst>
      <p:ext uri="{BB962C8B-B14F-4D97-AF65-F5344CB8AC3E}">
        <p14:creationId xmlns:p14="http://schemas.microsoft.com/office/powerpoint/2010/main" val="1180790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C56885-A91B-E541-3FF8-741FE090724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6D8E03B-87B7-E6B3-AFD6-5486D9CDF99F}"/>
              </a:ext>
            </a:extLst>
          </p:cNvPr>
          <p:cNvSpPr>
            <a:spLocks noGrp="1"/>
          </p:cNvSpPr>
          <p:nvPr>
            <p:ph type="ctrTitle"/>
          </p:nvPr>
        </p:nvSpPr>
        <p:spPr>
          <a:xfrm>
            <a:off x="7254926" y="1366838"/>
            <a:ext cx="4795934" cy="700427"/>
          </a:xfrm>
        </p:spPr>
        <p:txBody>
          <a:bodyPr>
            <a:noAutofit/>
          </a:bodyPr>
          <a:lstStyle/>
          <a:p>
            <a:r>
              <a:rPr lang="nl-NL" sz="3200"/>
              <a:t>Meer informatie?</a:t>
            </a:r>
          </a:p>
        </p:txBody>
      </p:sp>
      <p:sp>
        <p:nvSpPr>
          <p:cNvPr id="5" name="Ondertitel 4">
            <a:extLst>
              <a:ext uri="{FF2B5EF4-FFF2-40B4-BE49-F238E27FC236}">
                <a16:creationId xmlns:a16="http://schemas.microsoft.com/office/drawing/2014/main" id="{C0DB9CC8-953D-0D2E-F5B0-0D8725BDCE9F}"/>
              </a:ext>
            </a:extLst>
          </p:cNvPr>
          <p:cNvSpPr>
            <a:spLocks noGrp="1"/>
          </p:cNvSpPr>
          <p:nvPr>
            <p:ph type="subTitle" idx="1"/>
          </p:nvPr>
        </p:nvSpPr>
        <p:spPr>
          <a:xfrm>
            <a:off x="7254926" y="2441312"/>
            <a:ext cx="4343516" cy="1711826"/>
          </a:xfrm>
        </p:spPr>
        <p:txBody>
          <a:bodyPr vert="horz" lIns="91440" tIns="45720" rIns="91440" bIns="45720" rtlCol="0" anchor="t">
            <a:normAutofit/>
          </a:bodyPr>
          <a:lstStyle/>
          <a:p>
            <a:r>
              <a:rPr lang="nl-NL" sz="1600" b="1"/>
              <a:t>Voor meer informatie kan je mailen naar je eigen contactpersoon (zie programmateam) </a:t>
            </a:r>
          </a:p>
          <a:p>
            <a:r>
              <a:rPr lang="nl-NL" sz="1600" b="1"/>
              <a:t>of naar:</a:t>
            </a:r>
          </a:p>
          <a:p>
            <a:r>
              <a:rPr lang="nl-NL" sz="1600" b="1">
                <a:hlinkClick r:id="rId3">
                  <a:extLst>
                    <a:ext uri="{A12FA001-AC4F-418D-AE19-62706E023703}">
                      <ahyp:hlinkClr xmlns:ahyp="http://schemas.microsoft.com/office/drawing/2018/hyperlinkcolor" val="tx"/>
                    </a:ext>
                  </a:extLst>
                </a:hlinkClick>
              </a:rPr>
              <a:t>ondersteuningizalekstroom@nieuwegein.nl</a:t>
            </a:r>
            <a:endParaRPr lang="nl-NL" sz="1600" b="1"/>
          </a:p>
          <a:p>
            <a:endParaRPr lang="nl-NL" sz="1600" b="1"/>
          </a:p>
          <a:p>
            <a:endParaRPr lang="nl-NL" sz="1600"/>
          </a:p>
        </p:txBody>
      </p:sp>
      <p:sp>
        <p:nvSpPr>
          <p:cNvPr id="3" name="Ondertitel 2">
            <a:extLst>
              <a:ext uri="{FF2B5EF4-FFF2-40B4-BE49-F238E27FC236}">
                <a16:creationId xmlns:a16="http://schemas.microsoft.com/office/drawing/2014/main" id="{03497AF2-8AA0-D376-40B3-ABDB5608B78D}"/>
              </a:ext>
            </a:extLst>
          </p:cNvPr>
          <p:cNvSpPr txBox="1">
            <a:spLocks/>
          </p:cNvSpPr>
          <p:nvPr/>
        </p:nvSpPr>
        <p:spPr>
          <a:xfrm>
            <a:off x="7254926" y="7563744"/>
            <a:ext cx="4246833" cy="549911"/>
          </a:xfrm>
          <a:prstGeom prst="rect">
            <a:avLst/>
          </a:prstGeom>
        </p:spPr>
        <p:txBody>
          <a:bodyPr vert="horz" lIns="91440" tIns="45720" rIns="91440" bIns="45720" rtlCol="0">
            <a:noAutofit/>
          </a:bodyPr>
          <a:lstStyle>
            <a:lvl1pPr marL="0" indent="0" algn="l" defTabSz="1199967" rtl="0" eaLnBrk="1" latinLnBrk="0" hangingPunct="1">
              <a:lnSpc>
                <a:spcPct val="110000"/>
              </a:lnSpc>
              <a:spcBef>
                <a:spcPts val="1000"/>
              </a:spcBef>
              <a:buFont typeface="Arial" panose="020B0604020202020204" pitchFamily="34" charset="0"/>
              <a:buNone/>
              <a:defRPr sz="2400" kern="1200" baseline="0">
                <a:solidFill>
                  <a:schemeClr val="bg1"/>
                </a:solidFill>
                <a:latin typeface="+mn-lt"/>
                <a:ea typeface="+mn-ea"/>
                <a:cs typeface="+mn-cs"/>
              </a:defRPr>
            </a:lvl1pPr>
            <a:lvl2pPr marL="599984" indent="0" algn="ctr" defTabSz="1199967" rtl="0" eaLnBrk="1" latinLnBrk="0" hangingPunct="1">
              <a:lnSpc>
                <a:spcPct val="90000"/>
              </a:lnSpc>
              <a:spcBef>
                <a:spcPts val="656"/>
              </a:spcBef>
              <a:buFont typeface="Arial" panose="020B0604020202020204" pitchFamily="34" charset="0"/>
              <a:buNone/>
              <a:defRPr sz="2625" kern="1200" baseline="0">
                <a:solidFill>
                  <a:schemeClr val="tx1"/>
                </a:solidFill>
                <a:latin typeface="+mn-lt"/>
                <a:ea typeface="+mn-ea"/>
                <a:cs typeface="+mn-cs"/>
              </a:defRPr>
            </a:lvl2pPr>
            <a:lvl3pPr marL="1199967" indent="0" algn="ctr" defTabSz="1199967" rtl="0" eaLnBrk="1" latinLnBrk="0" hangingPunct="1">
              <a:lnSpc>
                <a:spcPct val="90000"/>
              </a:lnSpc>
              <a:spcBef>
                <a:spcPts val="656"/>
              </a:spcBef>
              <a:buFont typeface="Arial" panose="020B0604020202020204" pitchFamily="34" charset="0"/>
              <a:buNone/>
              <a:defRPr sz="2362" kern="1200" baseline="0">
                <a:solidFill>
                  <a:schemeClr val="tx1"/>
                </a:solidFill>
                <a:latin typeface="+mn-lt"/>
                <a:ea typeface="+mn-ea"/>
                <a:cs typeface="+mn-cs"/>
              </a:defRPr>
            </a:lvl3pPr>
            <a:lvl4pPr marL="1799951" indent="0" algn="ctr" defTabSz="1199967" rtl="0" eaLnBrk="1" latinLnBrk="0" hangingPunct="1">
              <a:lnSpc>
                <a:spcPct val="90000"/>
              </a:lnSpc>
              <a:spcBef>
                <a:spcPts val="656"/>
              </a:spcBef>
              <a:buFont typeface="Arial" panose="020B0604020202020204" pitchFamily="34" charset="0"/>
              <a:buNone/>
              <a:defRPr sz="2100" kern="1200" baseline="0">
                <a:solidFill>
                  <a:schemeClr val="tx1"/>
                </a:solidFill>
                <a:latin typeface="+mn-lt"/>
                <a:ea typeface="+mn-ea"/>
                <a:cs typeface="+mn-cs"/>
              </a:defRPr>
            </a:lvl4pPr>
            <a:lvl5pPr marL="2399934" indent="0" algn="ctr" defTabSz="1199967" rtl="0" eaLnBrk="1" latinLnBrk="0" hangingPunct="1">
              <a:lnSpc>
                <a:spcPct val="90000"/>
              </a:lnSpc>
              <a:spcBef>
                <a:spcPts val="656"/>
              </a:spcBef>
              <a:buFont typeface="Arial" panose="020B0604020202020204" pitchFamily="34" charset="0"/>
              <a:buNone/>
              <a:defRPr sz="2100" kern="1200" baseline="0">
                <a:solidFill>
                  <a:schemeClr val="tx1"/>
                </a:solidFill>
                <a:latin typeface="+mn-lt"/>
                <a:ea typeface="+mn-ea"/>
                <a:cs typeface="+mn-cs"/>
              </a:defRPr>
            </a:lvl5pPr>
            <a:lvl6pPr marL="2999918"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6pPr>
            <a:lvl7pPr marL="3599901"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7pPr>
            <a:lvl8pPr marL="4199885"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8pPr>
            <a:lvl9pPr marL="4799868" indent="0" algn="ctr" defTabSz="1199967" rtl="0" eaLnBrk="1" latinLnBrk="0" hangingPunct="1">
              <a:lnSpc>
                <a:spcPct val="90000"/>
              </a:lnSpc>
              <a:spcBef>
                <a:spcPts val="656"/>
              </a:spcBef>
              <a:buFont typeface="Arial" panose="020B0604020202020204" pitchFamily="34" charset="0"/>
              <a:buNone/>
              <a:defRPr sz="2100" kern="1200">
                <a:solidFill>
                  <a:schemeClr val="tx1"/>
                </a:solidFill>
                <a:latin typeface="+mn-lt"/>
                <a:ea typeface="+mn-ea"/>
                <a:cs typeface="+mn-cs"/>
              </a:defRPr>
            </a:lvl9pPr>
          </a:lstStyle>
          <a:p>
            <a:r>
              <a:rPr lang="nl-NL" sz="1800">
                <a:solidFill>
                  <a:srgbClr val="0093AE"/>
                </a:solidFill>
              </a:rPr>
              <a:t>Bestuurlijke Werkplaats Lekstroom Programmateam IZA</a:t>
            </a:r>
          </a:p>
        </p:txBody>
      </p:sp>
    </p:spTree>
    <p:extLst>
      <p:ext uri="{BB962C8B-B14F-4D97-AF65-F5344CB8AC3E}">
        <p14:creationId xmlns:p14="http://schemas.microsoft.com/office/powerpoint/2010/main" val="760492122"/>
      </p:ext>
    </p:extLst>
  </p:cSld>
  <p:clrMapOvr>
    <a:masterClrMapping/>
  </p:clrMapOvr>
</p:sld>
</file>

<file path=ppt/theme/theme1.xml><?xml version="1.0" encoding="utf-8"?>
<a:theme xmlns:a="http://schemas.openxmlformats.org/drawingml/2006/main" name="Kantoorthema">
  <a:themeElements>
    <a:clrScheme name="Aangepast 1">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A80061"/>
      </a:hlink>
      <a:folHlink>
        <a:srgbClr val="96607D"/>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2D16A9405C5B4495AF05D367BE85DD" ma:contentTypeVersion="18" ma:contentTypeDescription="Een nieuw document maken." ma:contentTypeScope="" ma:versionID="e47ac9dcc39cad70d707fa23d28c6708">
  <xsd:schema xmlns:xsd="http://www.w3.org/2001/XMLSchema" xmlns:xs="http://www.w3.org/2001/XMLSchema" xmlns:p="http://schemas.microsoft.com/office/2006/metadata/properties" xmlns:ns2="b9723bcc-7bef-4120-bcf8-ba2c598937c5" xmlns:ns3="066852f2-9e84-4738-b266-059c1aa7df9f" xmlns:ns4="fd6192c4-6ed7-459a-b3da-45ae7a6bcbe2" targetNamespace="http://schemas.microsoft.com/office/2006/metadata/properties" ma:root="true" ma:fieldsID="0f272dad265eb1e72663d4ed51a5c1cb" ns2:_="" ns3:_="" ns4:_="">
    <xsd:import namespace="b9723bcc-7bef-4120-bcf8-ba2c598937c5"/>
    <xsd:import namespace="066852f2-9e84-4738-b266-059c1aa7df9f"/>
    <xsd:import namespace="fd6192c4-6ed7-459a-b3da-45ae7a6bcbe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723bcc-7bef-4120-bcf8-ba2c598937c5"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6852f2-9e84-4738-b266-059c1aa7df9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ea3b9e04-1817-4576-8d3f-93867620937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6192c4-6ed7-459a-b3da-45ae7a6bcbe2"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3b01203-cd9f-4b76-bd23-51c3f515d252}" ma:internalName="TaxCatchAll" ma:showField="CatchAllData" ma:web="fd6192c4-6ed7-459a-b3da-45ae7a6bcb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66852f2-9e84-4738-b266-059c1aa7df9f">
      <Terms xmlns="http://schemas.microsoft.com/office/infopath/2007/PartnerControls"/>
    </lcf76f155ced4ddcb4097134ff3c332f>
    <TaxCatchAll xmlns="fd6192c4-6ed7-459a-b3da-45ae7a6bcbe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CB348C-6E0A-4139-A2CC-EE1F5D383980}">
  <ds:schemaRefs>
    <ds:schemaRef ds:uri="066852f2-9e84-4738-b266-059c1aa7df9f"/>
    <ds:schemaRef ds:uri="b9723bcc-7bef-4120-bcf8-ba2c598937c5"/>
    <ds:schemaRef ds:uri="fd6192c4-6ed7-459a-b3da-45ae7a6bcb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6F18827-B56E-442E-8D14-DBF6751C338A}">
  <ds:schemaRefs>
    <ds:schemaRef ds:uri="066852f2-9e84-4738-b266-059c1aa7df9f"/>
    <ds:schemaRef ds:uri="b9723bcc-7bef-4120-bcf8-ba2c598937c5"/>
    <ds:schemaRef ds:uri="fd6192c4-6ed7-459a-b3da-45ae7a6bcbe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14B6416-8919-45F9-B9D8-DA34532BB9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35</Slides>
  <Notes>0</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Kantoorthema</vt:lpstr>
      <vt:lpstr>De kracht van samen Lokale en regionale verbinding Lekstroom in zorg en sociaal  domein   </vt:lpstr>
      <vt:lpstr>PowerPoint Presentation</vt:lpstr>
      <vt:lpstr>Definities</vt:lpstr>
      <vt:lpstr>Introductie</vt:lpstr>
      <vt:lpstr>Samen bouwen aan de toekomst   van zorg en welzijn binnen jouw gemeente</vt:lpstr>
      <vt:lpstr>Regionale plannen, lokale uitvoering </vt:lpstr>
      <vt:lpstr>Voor wie is dit document?</vt:lpstr>
      <vt:lpstr>Even terug… Waarom al deze akkoorden? </vt:lpstr>
      <vt:lpstr>De regionale beweging</vt:lpstr>
      <vt:lpstr>Plannen gelinkt aan de transformatie in zorg en welzijn</vt:lpstr>
      <vt:lpstr>Samenhang tussen de plannen</vt:lpstr>
      <vt:lpstr>Versterken eerstelijn </vt:lpstr>
      <vt:lpstr>Ketenaanpakken</vt:lpstr>
      <vt:lpstr>Ketenaanpak: Kansrijke start </vt:lpstr>
      <vt:lpstr>Ketenaanpak: Nu niet zwanger - Kansrijke start </vt:lpstr>
      <vt:lpstr>Ketenaanpak: Integrale Gezinspoli - Kansrijke start </vt:lpstr>
      <vt:lpstr>Ketenaanpak: Aanpak overgewicht en obesitas kinderen</vt:lpstr>
      <vt:lpstr>Ketenaanpak: Gecombineerde Leefstijlinterventie Volwassenen (GLI)</vt:lpstr>
      <vt:lpstr>Ketenaanpak: Welzijn op Recept/ Sociaal verwijzen</vt:lpstr>
      <vt:lpstr>Ketenaanpak: Valpreventie</vt:lpstr>
      <vt:lpstr>Palliatieve Zorg</vt:lpstr>
      <vt:lpstr>MTVP: Meer Tijd Voor de Patiënt</vt:lpstr>
      <vt:lpstr>De Utrechtse Fabriek voor Zorgtransformatie</vt:lpstr>
      <vt:lpstr>Netwerk Mentale Gezondheid</vt:lpstr>
      <vt:lpstr>Reablement</vt:lpstr>
      <vt:lpstr>Steunsystemen en gemeenschapskracht</vt:lpstr>
      <vt:lpstr>Zorginnovaties in de thuiszorg</vt:lpstr>
      <vt:lpstr>Wonen Plus</vt:lpstr>
      <vt:lpstr>Coördinatiepunt wijkverpleging</vt:lpstr>
      <vt:lpstr>Geclusterde wijkverpleging</vt:lpstr>
      <vt:lpstr>Kortdurend verblijf/ GRZ</vt:lpstr>
      <vt:lpstr>Digitalisering –  fundament onder de gehele beweging</vt:lpstr>
      <vt:lpstr>Overzicht plannen</vt:lpstr>
      <vt:lpstr>Hoe nu verder?</vt:lpstr>
      <vt:lpstr>Meer informatie?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kracht van samen Lokale en regionale verbinding Lekstroom in zorg en sociaal  domein</dc:title>
  <dc:creator>kitty van der klugt</dc:creator>
  <cp:revision>1</cp:revision>
  <dcterms:created xsi:type="dcterms:W3CDTF">2025-08-25T11:59:12Z</dcterms:created>
  <dcterms:modified xsi:type="dcterms:W3CDTF">2026-09-30T09:54:50Z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0x010100982D16A9405C5B4495AF05D367BE85DD</vt:lpwstr>
  </property>
  <property fmtid="{D5CDD505-2E9C-101B-9397-08002B2CF9AE}" pid="3" name="MediaServiceImageTags">
    <vt:lpwstr/>
  </property>
</Properties>
</file>